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7" r:id="rId2"/>
    <p:sldId id="269" r:id="rId3"/>
    <p:sldId id="277" r:id="rId4"/>
    <p:sldId id="275" r:id="rId5"/>
    <p:sldId id="296" r:id="rId6"/>
    <p:sldId id="279" r:id="rId7"/>
    <p:sldId id="280" r:id="rId8"/>
    <p:sldId id="282" r:id="rId9"/>
    <p:sldId id="284" r:id="rId10"/>
    <p:sldId id="285" r:id="rId11"/>
    <p:sldId id="295" r:id="rId12"/>
    <p:sldId id="294" r:id="rId13"/>
    <p:sldId id="297" r:id="rId14"/>
    <p:sldId id="298" r:id="rId15"/>
    <p:sldId id="299" r:id="rId16"/>
    <p:sldId id="300" r:id="rId17"/>
    <p:sldId id="290" r:id="rId18"/>
    <p:sldId id="301" r:id="rId19"/>
    <p:sldId id="272" r:id="rId20"/>
    <p:sldId id="288" r:id="rId21"/>
    <p:sldId id="293" r:id="rId22"/>
    <p:sldId id="283" r:id="rId23"/>
    <p:sldId id="287" r:id="rId24"/>
    <p:sldId id="286" r:id="rId25"/>
    <p:sldId id="273" r:id="rId26"/>
    <p:sldId id="292" r:id="rId27"/>
    <p:sldId id="291" r:id="rId28"/>
    <p:sldId id="278" r:id="rId2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8" autoAdjust="0"/>
    <p:restoredTop sz="94660"/>
  </p:normalViewPr>
  <p:slideViewPr>
    <p:cSldViewPr>
      <p:cViewPr varScale="1">
        <p:scale>
          <a:sx n="101" d="100"/>
          <a:sy n="101" d="100"/>
        </p:scale>
        <p:origin x="114" y="156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1002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C62DA5-2A2F-436D-961C-27F71082B80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F70AF45-7F05-453B-9B84-F6A146359D3C}">
      <dgm:prSet phldrT="[Text]"/>
      <dgm:spPr/>
      <dgm:t>
        <a:bodyPr/>
        <a:lstStyle/>
        <a:p>
          <a:r>
            <a:rPr lang="en-US" dirty="0"/>
            <a:t>Encoded Single Input</a:t>
          </a:r>
        </a:p>
      </dgm:t>
    </dgm:pt>
    <dgm:pt modelId="{FE741D6D-7588-497C-B378-98F2629BB9EF}" type="parTrans" cxnId="{9D54F492-9A48-40B5-99B0-77A65815C721}">
      <dgm:prSet/>
      <dgm:spPr/>
      <dgm:t>
        <a:bodyPr/>
        <a:lstStyle/>
        <a:p>
          <a:endParaRPr lang="en-US"/>
        </a:p>
      </dgm:t>
    </dgm:pt>
    <dgm:pt modelId="{EF509D38-45B4-40DE-A0DF-06D9D2478DAC}" type="sibTrans" cxnId="{9D54F492-9A48-40B5-99B0-77A65815C721}">
      <dgm:prSet/>
      <dgm:spPr/>
      <dgm:t>
        <a:bodyPr/>
        <a:lstStyle/>
        <a:p>
          <a:endParaRPr lang="en-US"/>
        </a:p>
      </dgm:t>
    </dgm:pt>
    <dgm:pt modelId="{63CA2DEA-31F6-4CF4-88E6-63724842EACC}">
      <dgm:prSet phldrT="[Text]"/>
      <dgm:spPr/>
      <dgm:t>
        <a:bodyPr/>
        <a:lstStyle/>
        <a:p>
          <a:r>
            <a:rPr lang="en-US" dirty="0"/>
            <a:t>Decode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Unicode Code Point</a:t>
          </a:r>
        </a:p>
      </dgm:t>
    </dgm:pt>
    <dgm:pt modelId="{F24D3743-3BAB-4121-937F-7A1AB8F2477A}" type="parTrans" cxnId="{8004C9FB-4B8F-4EDA-BFED-1E99947F14D1}">
      <dgm:prSet/>
      <dgm:spPr/>
      <dgm:t>
        <a:bodyPr/>
        <a:lstStyle/>
        <a:p>
          <a:endParaRPr lang="en-US"/>
        </a:p>
      </dgm:t>
    </dgm:pt>
    <dgm:pt modelId="{30559FF1-E3F5-41E8-94EA-9DDAAF7240F9}" type="sibTrans" cxnId="{8004C9FB-4B8F-4EDA-BFED-1E99947F14D1}">
      <dgm:prSet/>
      <dgm:spPr/>
      <dgm:t>
        <a:bodyPr/>
        <a:lstStyle/>
        <a:p>
          <a:endParaRPr lang="en-US"/>
        </a:p>
      </dgm:t>
    </dgm:pt>
    <dgm:pt modelId="{2A04600B-ADF7-4BE9-933C-2309B67F2DB8}">
      <dgm:prSet phldrT="[Text]"/>
      <dgm:spPr/>
      <dgm:t>
        <a:bodyPr/>
        <a:lstStyle/>
        <a:p>
          <a:r>
            <a:rPr lang="en-US" dirty="0">
              <a:sym typeface="Wingdings" panose="05000000000000000000" pitchFamily="2" charset="2"/>
            </a:rPr>
            <a:t>Unicode Code Point  Encode </a:t>
          </a:r>
          <a:endParaRPr lang="en-US" dirty="0"/>
        </a:p>
      </dgm:t>
    </dgm:pt>
    <dgm:pt modelId="{BC4974DB-2187-4F03-8E80-1FD9F1638001}" type="parTrans" cxnId="{63EAD1FB-574C-40DB-A937-07AFBB797323}">
      <dgm:prSet/>
      <dgm:spPr/>
      <dgm:t>
        <a:bodyPr/>
        <a:lstStyle/>
        <a:p>
          <a:endParaRPr lang="en-US"/>
        </a:p>
      </dgm:t>
    </dgm:pt>
    <dgm:pt modelId="{95CC6B17-9BC3-4B13-96B6-5372B8AF3CC0}" type="sibTrans" cxnId="{63EAD1FB-574C-40DB-A937-07AFBB797323}">
      <dgm:prSet/>
      <dgm:spPr/>
      <dgm:t>
        <a:bodyPr/>
        <a:lstStyle/>
        <a:p>
          <a:endParaRPr lang="en-US"/>
        </a:p>
      </dgm:t>
    </dgm:pt>
    <dgm:pt modelId="{89FFD1B1-83F5-4E55-AB67-A892038B615E}">
      <dgm:prSet phldrT="[Text]"/>
      <dgm:spPr/>
      <dgm:t>
        <a:bodyPr/>
        <a:lstStyle/>
        <a:p>
          <a:r>
            <a:rPr lang="en-US" dirty="0"/>
            <a:t>Encoded Single Output</a:t>
          </a:r>
        </a:p>
      </dgm:t>
    </dgm:pt>
    <dgm:pt modelId="{960564C4-1CE0-4EE8-98B7-97E95C8A3DF6}" type="parTrans" cxnId="{0B035D58-4A3E-4B92-87EC-7E5CE1DA1EE8}">
      <dgm:prSet/>
      <dgm:spPr/>
      <dgm:t>
        <a:bodyPr/>
        <a:lstStyle/>
        <a:p>
          <a:endParaRPr lang="en-US"/>
        </a:p>
      </dgm:t>
    </dgm:pt>
    <dgm:pt modelId="{4FB5A869-F3B9-4CA5-91C3-28D47C1A7F10}" type="sibTrans" cxnId="{0B035D58-4A3E-4B92-87EC-7E5CE1DA1EE8}">
      <dgm:prSet/>
      <dgm:spPr/>
      <dgm:t>
        <a:bodyPr/>
        <a:lstStyle/>
        <a:p>
          <a:endParaRPr lang="en-US"/>
        </a:p>
      </dgm:t>
    </dgm:pt>
    <dgm:pt modelId="{62E507DF-AF79-467F-BBDB-97E146860C09}" type="pres">
      <dgm:prSet presAssocID="{01C62DA5-2A2F-436D-961C-27F71082B80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94E8BB4-E7F4-4FE9-9A6C-3BB8128B4D0F}" type="pres">
      <dgm:prSet presAssocID="{BF70AF45-7F05-453B-9B84-F6A146359D3C}" presName="Accent1" presStyleCnt="0"/>
      <dgm:spPr/>
    </dgm:pt>
    <dgm:pt modelId="{9043E6FA-CDCB-4AAB-B700-C4B486479BE2}" type="pres">
      <dgm:prSet presAssocID="{BF70AF45-7F05-453B-9B84-F6A146359D3C}" presName="Accent" presStyleLbl="node1" presStyleIdx="0" presStyleCnt="4"/>
      <dgm:spPr/>
    </dgm:pt>
    <dgm:pt modelId="{2A781BFD-A370-4EA3-88F3-C783E6134D42}" type="pres">
      <dgm:prSet presAssocID="{BF70AF45-7F05-453B-9B84-F6A146359D3C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7C902889-1682-463E-9A3A-6F657749909A}" type="pres">
      <dgm:prSet presAssocID="{63CA2DEA-31F6-4CF4-88E6-63724842EACC}" presName="Accent2" presStyleCnt="0"/>
      <dgm:spPr/>
    </dgm:pt>
    <dgm:pt modelId="{BEEB02CA-C082-4797-AD70-410BB64C6EF0}" type="pres">
      <dgm:prSet presAssocID="{63CA2DEA-31F6-4CF4-88E6-63724842EACC}" presName="Accent" presStyleLbl="node1" presStyleIdx="1" presStyleCnt="4"/>
      <dgm:spPr/>
    </dgm:pt>
    <dgm:pt modelId="{F5837FD9-F742-4A65-83CA-DB41400AE601}" type="pres">
      <dgm:prSet presAssocID="{63CA2DEA-31F6-4CF4-88E6-63724842EACC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3817BEE1-CCCA-49C4-A84E-6C6F5793AA60}" type="pres">
      <dgm:prSet presAssocID="{2A04600B-ADF7-4BE9-933C-2309B67F2DB8}" presName="Accent3" presStyleCnt="0"/>
      <dgm:spPr/>
    </dgm:pt>
    <dgm:pt modelId="{EB0D78ED-FDC7-458D-8A56-F254D9F53B5B}" type="pres">
      <dgm:prSet presAssocID="{2A04600B-ADF7-4BE9-933C-2309B67F2DB8}" presName="Accent" presStyleLbl="node1" presStyleIdx="2" presStyleCnt="4"/>
      <dgm:spPr/>
    </dgm:pt>
    <dgm:pt modelId="{CC35642E-2C51-449A-B1D3-1595A60FC51B}" type="pres">
      <dgm:prSet presAssocID="{2A04600B-ADF7-4BE9-933C-2309B67F2DB8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9668C3D9-D3CC-4CA9-BC95-15D3835B2331}" type="pres">
      <dgm:prSet presAssocID="{89FFD1B1-83F5-4E55-AB67-A892038B615E}" presName="Accent4" presStyleCnt="0"/>
      <dgm:spPr/>
    </dgm:pt>
    <dgm:pt modelId="{C35E44FA-5F08-4530-B7A3-636036102B28}" type="pres">
      <dgm:prSet presAssocID="{89FFD1B1-83F5-4E55-AB67-A892038B615E}" presName="Accent" presStyleLbl="node1" presStyleIdx="3" presStyleCnt="4"/>
      <dgm:spPr/>
    </dgm:pt>
    <dgm:pt modelId="{C1B85D52-3597-4A5F-96B6-550AFB0753F3}" type="pres">
      <dgm:prSet presAssocID="{89FFD1B1-83F5-4E55-AB67-A892038B615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BE9CA917-2B0F-4A02-939D-5A7F1206D697}" type="presOf" srcId="{63CA2DEA-31F6-4CF4-88E6-63724842EACC}" destId="{F5837FD9-F742-4A65-83CA-DB41400AE601}" srcOrd="0" destOrd="0" presId="urn:microsoft.com/office/officeart/2009/layout/CircleArrowProcess"/>
    <dgm:cxn modelId="{AD661D46-1286-4C97-B4BB-4A457409DF8B}" type="presOf" srcId="{BF70AF45-7F05-453B-9B84-F6A146359D3C}" destId="{2A781BFD-A370-4EA3-88F3-C783E6134D42}" srcOrd="0" destOrd="0" presId="urn:microsoft.com/office/officeart/2009/layout/CircleArrowProcess"/>
    <dgm:cxn modelId="{AE8EFC46-14EA-4BA1-9196-5EBC56BAF30F}" type="presOf" srcId="{01C62DA5-2A2F-436D-961C-27F71082B80A}" destId="{62E507DF-AF79-467F-BBDB-97E146860C09}" srcOrd="0" destOrd="0" presId="urn:microsoft.com/office/officeart/2009/layout/CircleArrowProcess"/>
    <dgm:cxn modelId="{0B035D58-4A3E-4B92-87EC-7E5CE1DA1EE8}" srcId="{01C62DA5-2A2F-436D-961C-27F71082B80A}" destId="{89FFD1B1-83F5-4E55-AB67-A892038B615E}" srcOrd="3" destOrd="0" parTransId="{960564C4-1CE0-4EE8-98B7-97E95C8A3DF6}" sibTransId="{4FB5A869-F3B9-4CA5-91C3-28D47C1A7F10}"/>
    <dgm:cxn modelId="{61364D58-DB05-46E9-83EE-CA28CC3DA6DA}" type="presOf" srcId="{2A04600B-ADF7-4BE9-933C-2309B67F2DB8}" destId="{CC35642E-2C51-449A-B1D3-1595A60FC51B}" srcOrd="0" destOrd="0" presId="urn:microsoft.com/office/officeart/2009/layout/CircleArrowProcess"/>
    <dgm:cxn modelId="{9D54F492-9A48-40B5-99B0-77A65815C721}" srcId="{01C62DA5-2A2F-436D-961C-27F71082B80A}" destId="{BF70AF45-7F05-453B-9B84-F6A146359D3C}" srcOrd="0" destOrd="0" parTransId="{FE741D6D-7588-497C-B378-98F2629BB9EF}" sibTransId="{EF509D38-45B4-40DE-A0DF-06D9D2478DAC}"/>
    <dgm:cxn modelId="{089578E8-E831-47A2-B58D-731F0691C3D6}" type="presOf" srcId="{89FFD1B1-83F5-4E55-AB67-A892038B615E}" destId="{C1B85D52-3597-4A5F-96B6-550AFB0753F3}" srcOrd="0" destOrd="0" presId="urn:microsoft.com/office/officeart/2009/layout/CircleArrowProcess"/>
    <dgm:cxn modelId="{8004C9FB-4B8F-4EDA-BFED-1E99947F14D1}" srcId="{01C62DA5-2A2F-436D-961C-27F71082B80A}" destId="{63CA2DEA-31F6-4CF4-88E6-63724842EACC}" srcOrd="1" destOrd="0" parTransId="{F24D3743-3BAB-4121-937F-7A1AB8F2477A}" sibTransId="{30559FF1-E3F5-41E8-94EA-9DDAAF7240F9}"/>
    <dgm:cxn modelId="{63EAD1FB-574C-40DB-A937-07AFBB797323}" srcId="{01C62DA5-2A2F-436D-961C-27F71082B80A}" destId="{2A04600B-ADF7-4BE9-933C-2309B67F2DB8}" srcOrd="2" destOrd="0" parTransId="{BC4974DB-2187-4F03-8E80-1FD9F1638001}" sibTransId="{95CC6B17-9BC3-4B13-96B6-5372B8AF3CC0}"/>
    <dgm:cxn modelId="{2A172C8A-9F27-4F67-B7AB-02650173B0BE}" type="presParOf" srcId="{62E507DF-AF79-467F-BBDB-97E146860C09}" destId="{494E8BB4-E7F4-4FE9-9A6C-3BB8128B4D0F}" srcOrd="0" destOrd="0" presId="urn:microsoft.com/office/officeart/2009/layout/CircleArrowProcess"/>
    <dgm:cxn modelId="{68C3D47E-8B49-4462-AE4C-85D9B2539AFA}" type="presParOf" srcId="{494E8BB4-E7F4-4FE9-9A6C-3BB8128B4D0F}" destId="{9043E6FA-CDCB-4AAB-B700-C4B486479BE2}" srcOrd="0" destOrd="0" presId="urn:microsoft.com/office/officeart/2009/layout/CircleArrowProcess"/>
    <dgm:cxn modelId="{A3BFC449-C87F-4CC8-8155-C4978B0E1B3E}" type="presParOf" srcId="{62E507DF-AF79-467F-BBDB-97E146860C09}" destId="{2A781BFD-A370-4EA3-88F3-C783E6134D42}" srcOrd="1" destOrd="0" presId="urn:microsoft.com/office/officeart/2009/layout/CircleArrowProcess"/>
    <dgm:cxn modelId="{2631981A-F31F-4845-9CF5-717E4A332780}" type="presParOf" srcId="{62E507DF-AF79-467F-BBDB-97E146860C09}" destId="{7C902889-1682-463E-9A3A-6F657749909A}" srcOrd="2" destOrd="0" presId="urn:microsoft.com/office/officeart/2009/layout/CircleArrowProcess"/>
    <dgm:cxn modelId="{7A7261F0-F4D3-4639-B8B8-ED8A2808F389}" type="presParOf" srcId="{7C902889-1682-463E-9A3A-6F657749909A}" destId="{BEEB02CA-C082-4797-AD70-410BB64C6EF0}" srcOrd="0" destOrd="0" presId="urn:microsoft.com/office/officeart/2009/layout/CircleArrowProcess"/>
    <dgm:cxn modelId="{FDEB0AF7-01E4-4636-A891-9CFF824537DC}" type="presParOf" srcId="{62E507DF-AF79-467F-BBDB-97E146860C09}" destId="{F5837FD9-F742-4A65-83CA-DB41400AE601}" srcOrd="3" destOrd="0" presId="urn:microsoft.com/office/officeart/2009/layout/CircleArrowProcess"/>
    <dgm:cxn modelId="{EB587CFD-CF93-47BE-9671-96E9519A3766}" type="presParOf" srcId="{62E507DF-AF79-467F-BBDB-97E146860C09}" destId="{3817BEE1-CCCA-49C4-A84E-6C6F5793AA60}" srcOrd="4" destOrd="0" presId="urn:microsoft.com/office/officeart/2009/layout/CircleArrowProcess"/>
    <dgm:cxn modelId="{A6AA9CCA-6A4E-45A4-84C4-A343A76BDD27}" type="presParOf" srcId="{3817BEE1-CCCA-49C4-A84E-6C6F5793AA60}" destId="{EB0D78ED-FDC7-458D-8A56-F254D9F53B5B}" srcOrd="0" destOrd="0" presId="urn:microsoft.com/office/officeart/2009/layout/CircleArrowProcess"/>
    <dgm:cxn modelId="{EC1139A4-05BF-4B2D-85A0-7D9631E720A3}" type="presParOf" srcId="{62E507DF-AF79-467F-BBDB-97E146860C09}" destId="{CC35642E-2C51-449A-B1D3-1595A60FC51B}" srcOrd="5" destOrd="0" presId="urn:microsoft.com/office/officeart/2009/layout/CircleArrowProcess"/>
    <dgm:cxn modelId="{1F4DD8DF-3851-4A53-9888-08BD5F500CB4}" type="presParOf" srcId="{62E507DF-AF79-467F-BBDB-97E146860C09}" destId="{9668C3D9-D3CC-4CA9-BC95-15D3835B2331}" srcOrd="6" destOrd="0" presId="urn:microsoft.com/office/officeart/2009/layout/CircleArrowProcess"/>
    <dgm:cxn modelId="{E404AE54-C3D1-41BF-8AD7-C151A9B4EC61}" type="presParOf" srcId="{9668C3D9-D3CC-4CA9-BC95-15D3835B2331}" destId="{C35E44FA-5F08-4530-B7A3-636036102B28}" srcOrd="0" destOrd="0" presId="urn:microsoft.com/office/officeart/2009/layout/CircleArrowProcess"/>
    <dgm:cxn modelId="{A69B3854-BFE5-478E-9D5C-3563F0F73695}" type="presParOf" srcId="{62E507DF-AF79-467F-BBDB-97E146860C09}" destId="{C1B85D52-3597-4A5F-96B6-550AFB0753F3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C62DA5-2A2F-436D-961C-27F71082B80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F70AF45-7F05-453B-9B84-F6A146359D3C}">
      <dgm:prSet phldrT="[Text]"/>
      <dgm:spPr/>
      <dgm:t>
        <a:bodyPr/>
        <a:lstStyle/>
        <a:p>
          <a:r>
            <a:rPr lang="en-US" dirty="0"/>
            <a:t>Encoded Single Input</a:t>
          </a:r>
        </a:p>
      </dgm:t>
    </dgm:pt>
    <dgm:pt modelId="{FE741D6D-7588-497C-B378-98F2629BB9EF}" type="parTrans" cxnId="{9D54F492-9A48-40B5-99B0-77A65815C721}">
      <dgm:prSet/>
      <dgm:spPr/>
      <dgm:t>
        <a:bodyPr/>
        <a:lstStyle/>
        <a:p>
          <a:endParaRPr lang="en-US"/>
        </a:p>
      </dgm:t>
    </dgm:pt>
    <dgm:pt modelId="{EF509D38-45B4-40DE-A0DF-06D9D2478DAC}" type="sibTrans" cxnId="{9D54F492-9A48-40B5-99B0-77A65815C721}">
      <dgm:prSet/>
      <dgm:spPr/>
      <dgm:t>
        <a:bodyPr/>
        <a:lstStyle/>
        <a:p>
          <a:endParaRPr lang="en-US"/>
        </a:p>
      </dgm:t>
    </dgm:pt>
    <dgm:pt modelId="{63CA2DEA-31F6-4CF4-88E6-63724842EACC}">
      <dgm:prSet phldrT="[Text]"/>
      <dgm:spPr/>
      <dgm:t>
        <a:bodyPr/>
        <a:lstStyle/>
        <a:p>
          <a:r>
            <a:rPr lang="en-US" dirty="0"/>
            <a:t>Direct Transcode</a:t>
          </a:r>
        </a:p>
      </dgm:t>
    </dgm:pt>
    <dgm:pt modelId="{F24D3743-3BAB-4121-937F-7A1AB8F2477A}" type="parTrans" cxnId="{8004C9FB-4B8F-4EDA-BFED-1E99947F14D1}">
      <dgm:prSet/>
      <dgm:spPr/>
      <dgm:t>
        <a:bodyPr/>
        <a:lstStyle/>
        <a:p>
          <a:endParaRPr lang="en-US"/>
        </a:p>
      </dgm:t>
    </dgm:pt>
    <dgm:pt modelId="{30559FF1-E3F5-41E8-94EA-9DDAAF7240F9}" type="sibTrans" cxnId="{8004C9FB-4B8F-4EDA-BFED-1E99947F14D1}">
      <dgm:prSet/>
      <dgm:spPr/>
      <dgm:t>
        <a:bodyPr/>
        <a:lstStyle/>
        <a:p>
          <a:endParaRPr lang="en-US"/>
        </a:p>
      </dgm:t>
    </dgm:pt>
    <dgm:pt modelId="{89FFD1B1-83F5-4E55-AB67-A892038B615E}">
      <dgm:prSet phldrT="[Text]"/>
      <dgm:spPr/>
      <dgm:t>
        <a:bodyPr/>
        <a:lstStyle/>
        <a:p>
          <a:r>
            <a:rPr lang="en-US" dirty="0"/>
            <a:t>Encoded Single output</a:t>
          </a:r>
        </a:p>
      </dgm:t>
    </dgm:pt>
    <dgm:pt modelId="{960564C4-1CE0-4EE8-98B7-97E95C8A3DF6}" type="parTrans" cxnId="{0B035D58-4A3E-4B92-87EC-7E5CE1DA1EE8}">
      <dgm:prSet/>
      <dgm:spPr/>
      <dgm:t>
        <a:bodyPr/>
        <a:lstStyle/>
        <a:p>
          <a:endParaRPr lang="en-US"/>
        </a:p>
      </dgm:t>
    </dgm:pt>
    <dgm:pt modelId="{4FB5A869-F3B9-4CA5-91C3-28D47C1A7F10}" type="sibTrans" cxnId="{0B035D58-4A3E-4B92-87EC-7E5CE1DA1EE8}">
      <dgm:prSet/>
      <dgm:spPr/>
      <dgm:t>
        <a:bodyPr/>
        <a:lstStyle/>
        <a:p>
          <a:endParaRPr lang="en-US"/>
        </a:p>
      </dgm:t>
    </dgm:pt>
    <dgm:pt modelId="{62E507DF-AF79-467F-BBDB-97E146860C09}" type="pres">
      <dgm:prSet presAssocID="{01C62DA5-2A2F-436D-961C-27F71082B80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94E8BB4-E7F4-4FE9-9A6C-3BB8128B4D0F}" type="pres">
      <dgm:prSet presAssocID="{BF70AF45-7F05-453B-9B84-F6A146359D3C}" presName="Accent1" presStyleCnt="0"/>
      <dgm:spPr/>
    </dgm:pt>
    <dgm:pt modelId="{9043E6FA-CDCB-4AAB-B700-C4B486479BE2}" type="pres">
      <dgm:prSet presAssocID="{BF70AF45-7F05-453B-9B84-F6A146359D3C}" presName="Accent" presStyleLbl="node1" presStyleIdx="0" presStyleCnt="3"/>
      <dgm:spPr/>
    </dgm:pt>
    <dgm:pt modelId="{2A781BFD-A370-4EA3-88F3-C783E6134D42}" type="pres">
      <dgm:prSet presAssocID="{BF70AF45-7F05-453B-9B84-F6A146359D3C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7C902889-1682-463E-9A3A-6F657749909A}" type="pres">
      <dgm:prSet presAssocID="{63CA2DEA-31F6-4CF4-88E6-63724842EACC}" presName="Accent2" presStyleCnt="0"/>
      <dgm:spPr/>
    </dgm:pt>
    <dgm:pt modelId="{BEEB02CA-C082-4797-AD70-410BB64C6EF0}" type="pres">
      <dgm:prSet presAssocID="{63CA2DEA-31F6-4CF4-88E6-63724842EACC}" presName="Accent" presStyleLbl="node1" presStyleIdx="1" presStyleCnt="3"/>
      <dgm:spPr/>
    </dgm:pt>
    <dgm:pt modelId="{F5837FD9-F742-4A65-83CA-DB41400AE601}" type="pres">
      <dgm:prSet presAssocID="{63CA2DEA-31F6-4CF4-88E6-63724842EACC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04C9AA3-DBE4-47CB-ACFD-48E9423BBF7A}" type="pres">
      <dgm:prSet presAssocID="{89FFD1B1-83F5-4E55-AB67-A892038B615E}" presName="Accent3" presStyleCnt="0"/>
      <dgm:spPr/>
    </dgm:pt>
    <dgm:pt modelId="{C35E44FA-5F08-4530-B7A3-636036102B28}" type="pres">
      <dgm:prSet presAssocID="{89FFD1B1-83F5-4E55-AB67-A892038B615E}" presName="Accent" presStyleLbl="node1" presStyleIdx="2" presStyleCnt="3"/>
      <dgm:spPr/>
    </dgm:pt>
    <dgm:pt modelId="{BACF2847-3230-4C0C-8C8E-342D2F49E8F5}" type="pres">
      <dgm:prSet presAssocID="{89FFD1B1-83F5-4E55-AB67-A892038B615E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BE9CA917-2B0F-4A02-939D-5A7F1206D697}" type="presOf" srcId="{63CA2DEA-31F6-4CF4-88E6-63724842EACC}" destId="{F5837FD9-F742-4A65-83CA-DB41400AE601}" srcOrd="0" destOrd="0" presId="urn:microsoft.com/office/officeart/2009/layout/CircleArrowProcess"/>
    <dgm:cxn modelId="{AD661D46-1286-4C97-B4BB-4A457409DF8B}" type="presOf" srcId="{BF70AF45-7F05-453B-9B84-F6A146359D3C}" destId="{2A781BFD-A370-4EA3-88F3-C783E6134D42}" srcOrd="0" destOrd="0" presId="urn:microsoft.com/office/officeart/2009/layout/CircleArrowProcess"/>
    <dgm:cxn modelId="{AE8EFC46-14EA-4BA1-9196-5EBC56BAF30F}" type="presOf" srcId="{01C62DA5-2A2F-436D-961C-27F71082B80A}" destId="{62E507DF-AF79-467F-BBDB-97E146860C09}" srcOrd="0" destOrd="0" presId="urn:microsoft.com/office/officeart/2009/layout/CircleArrowProcess"/>
    <dgm:cxn modelId="{0B035D58-4A3E-4B92-87EC-7E5CE1DA1EE8}" srcId="{01C62DA5-2A2F-436D-961C-27F71082B80A}" destId="{89FFD1B1-83F5-4E55-AB67-A892038B615E}" srcOrd="2" destOrd="0" parTransId="{960564C4-1CE0-4EE8-98B7-97E95C8A3DF6}" sibTransId="{4FB5A869-F3B9-4CA5-91C3-28D47C1A7F10}"/>
    <dgm:cxn modelId="{2073D57A-C5F4-4DB7-981E-54608EE3F253}" type="presOf" srcId="{89FFD1B1-83F5-4E55-AB67-A892038B615E}" destId="{BACF2847-3230-4C0C-8C8E-342D2F49E8F5}" srcOrd="0" destOrd="0" presId="urn:microsoft.com/office/officeart/2009/layout/CircleArrowProcess"/>
    <dgm:cxn modelId="{9D54F492-9A48-40B5-99B0-77A65815C721}" srcId="{01C62DA5-2A2F-436D-961C-27F71082B80A}" destId="{BF70AF45-7F05-453B-9B84-F6A146359D3C}" srcOrd="0" destOrd="0" parTransId="{FE741D6D-7588-497C-B378-98F2629BB9EF}" sibTransId="{EF509D38-45B4-40DE-A0DF-06D9D2478DAC}"/>
    <dgm:cxn modelId="{8004C9FB-4B8F-4EDA-BFED-1E99947F14D1}" srcId="{01C62DA5-2A2F-436D-961C-27F71082B80A}" destId="{63CA2DEA-31F6-4CF4-88E6-63724842EACC}" srcOrd="1" destOrd="0" parTransId="{F24D3743-3BAB-4121-937F-7A1AB8F2477A}" sibTransId="{30559FF1-E3F5-41E8-94EA-9DDAAF7240F9}"/>
    <dgm:cxn modelId="{2A172C8A-9F27-4F67-B7AB-02650173B0BE}" type="presParOf" srcId="{62E507DF-AF79-467F-BBDB-97E146860C09}" destId="{494E8BB4-E7F4-4FE9-9A6C-3BB8128B4D0F}" srcOrd="0" destOrd="0" presId="urn:microsoft.com/office/officeart/2009/layout/CircleArrowProcess"/>
    <dgm:cxn modelId="{68C3D47E-8B49-4462-AE4C-85D9B2539AFA}" type="presParOf" srcId="{494E8BB4-E7F4-4FE9-9A6C-3BB8128B4D0F}" destId="{9043E6FA-CDCB-4AAB-B700-C4B486479BE2}" srcOrd="0" destOrd="0" presId="urn:microsoft.com/office/officeart/2009/layout/CircleArrowProcess"/>
    <dgm:cxn modelId="{A3BFC449-C87F-4CC8-8155-C4978B0E1B3E}" type="presParOf" srcId="{62E507DF-AF79-467F-BBDB-97E146860C09}" destId="{2A781BFD-A370-4EA3-88F3-C783E6134D42}" srcOrd="1" destOrd="0" presId="urn:microsoft.com/office/officeart/2009/layout/CircleArrowProcess"/>
    <dgm:cxn modelId="{2631981A-F31F-4845-9CF5-717E4A332780}" type="presParOf" srcId="{62E507DF-AF79-467F-BBDB-97E146860C09}" destId="{7C902889-1682-463E-9A3A-6F657749909A}" srcOrd="2" destOrd="0" presId="urn:microsoft.com/office/officeart/2009/layout/CircleArrowProcess"/>
    <dgm:cxn modelId="{7A7261F0-F4D3-4639-B8B8-ED8A2808F389}" type="presParOf" srcId="{7C902889-1682-463E-9A3A-6F657749909A}" destId="{BEEB02CA-C082-4797-AD70-410BB64C6EF0}" srcOrd="0" destOrd="0" presId="urn:microsoft.com/office/officeart/2009/layout/CircleArrowProcess"/>
    <dgm:cxn modelId="{FDEB0AF7-01E4-4636-A891-9CFF824537DC}" type="presParOf" srcId="{62E507DF-AF79-467F-BBDB-97E146860C09}" destId="{F5837FD9-F742-4A65-83CA-DB41400AE601}" srcOrd="3" destOrd="0" presId="urn:microsoft.com/office/officeart/2009/layout/CircleArrowProcess"/>
    <dgm:cxn modelId="{724A30EC-449B-4819-B632-34D60FFC9269}" type="presParOf" srcId="{62E507DF-AF79-467F-BBDB-97E146860C09}" destId="{204C9AA3-DBE4-47CB-ACFD-48E9423BBF7A}" srcOrd="4" destOrd="0" presId="urn:microsoft.com/office/officeart/2009/layout/CircleArrowProcess"/>
    <dgm:cxn modelId="{2B6C64D9-3DF5-4852-A139-33980F2357F3}" type="presParOf" srcId="{204C9AA3-DBE4-47CB-ACFD-48E9423BBF7A}" destId="{C35E44FA-5F08-4530-B7A3-636036102B28}" srcOrd="0" destOrd="0" presId="urn:microsoft.com/office/officeart/2009/layout/CircleArrowProcess"/>
    <dgm:cxn modelId="{911D2794-1EF0-4249-9855-2EF50DD570DA}" type="presParOf" srcId="{62E507DF-AF79-467F-BBDB-97E146860C09}" destId="{BACF2847-3230-4C0C-8C8E-342D2F49E8F5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C62DA5-2A2F-436D-961C-27F71082B80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F70AF45-7F05-453B-9B84-F6A146359D3C}">
      <dgm:prSet phldrT="[Text]"/>
      <dgm:spPr/>
      <dgm:t>
        <a:bodyPr/>
        <a:lstStyle/>
        <a:p>
          <a:r>
            <a:rPr lang="en-US" dirty="0"/>
            <a:t>Encoded Input</a:t>
          </a:r>
        </a:p>
      </dgm:t>
    </dgm:pt>
    <dgm:pt modelId="{FE741D6D-7588-497C-B378-98F2629BB9EF}" type="parTrans" cxnId="{9D54F492-9A48-40B5-99B0-77A65815C721}">
      <dgm:prSet/>
      <dgm:spPr/>
      <dgm:t>
        <a:bodyPr/>
        <a:lstStyle/>
        <a:p>
          <a:endParaRPr lang="en-US"/>
        </a:p>
      </dgm:t>
    </dgm:pt>
    <dgm:pt modelId="{EF509D38-45B4-40DE-A0DF-06D9D2478DAC}" type="sibTrans" cxnId="{9D54F492-9A48-40B5-99B0-77A65815C721}">
      <dgm:prSet/>
      <dgm:spPr/>
      <dgm:t>
        <a:bodyPr/>
        <a:lstStyle/>
        <a:p>
          <a:endParaRPr lang="en-US"/>
        </a:p>
      </dgm:t>
    </dgm:pt>
    <dgm:pt modelId="{63CA2DEA-31F6-4CF4-88E6-63724842EACC}">
      <dgm:prSet phldrT="[Text]"/>
      <dgm:spPr/>
      <dgm:t>
        <a:bodyPr/>
        <a:lstStyle/>
        <a:p>
          <a:r>
            <a:rPr lang="en-US" dirty="0"/>
            <a:t>Direct Transcode</a:t>
          </a:r>
        </a:p>
      </dgm:t>
    </dgm:pt>
    <dgm:pt modelId="{F24D3743-3BAB-4121-937F-7A1AB8F2477A}" type="parTrans" cxnId="{8004C9FB-4B8F-4EDA-BFED-1E99947F14D1}">
      <dgm:prSet/>
      <dgm:spPr/>
      <dgm:t>
        <a:bodyPr/>
        <a:lstStyle/>
        <a:p>
          <a:endParaRPr lang="en-US"/>
        </a:p>
      </dgm:t>
    </dgm:pt>
    <dgm:pt modelId="{30559FF1-E3F5-41E8-94EA-9DDAAF7240F9}" type="sibTrans" cxnId="{8004C9FB-4B8F-4EDA-BFED-1E99947F14D1}">
      <dgm:prSet/>
      <dgm:spPr/>
      <dgm:t>
        <a:bodyPr/>
        <a:lstStyle/>
        <a:p>
          <a:endParaRPr lang="en-US"/>
        </a:p>
      </dgm:t>
    </dgm:pt>
    <dgm:pt modelId="{89FFD1B1-83F5-4E55-AB67-A892038B615E}">
      <dgm:prSet phldrT="[Text]"/>
      <dgm:spPr/>
      <dgm:t>
        <a:bodyPr/>
        <a:lstStyle/>
        <a:p>
          <a:r>
            <a:rPr lang="en-US" dirty="0"/>
            <a:t>Encoded Output</a:t>
          </a:r>
        </a:p>
      </dgm:t>
    </dgm:pt>
    <dgm:pt modelId="{960564C4-1CE0-4EE8-98B7-97E95C8A3DF6}" type="parTrans" cxnId="{0B035D58-4A3E-4B92-87EC-7E5CE1DA1EE8}">
      <dgm:prSet/>
      <dgm:spPr/>
      <dgm:t>
        <a:bodyPr/>
        <a:lstStyle/>
        <a:p>
          <a:endParaRPr lang="en-US"/>
        </a:p>
      </dgm:t>
    </dgm:pt>
    <dgm:pt modelId="{4FB5A869-F3B9-4CA5-91C3-28D47C1A7F10}" type="sibTrans" cxnId="{0B035D58-4A3E-4B92-87EC-7E5CE1DA1EE8}">
      <dgm:prSet/>
      <dgm:spPr/>
      <dgm:t>
        <a:bodyPr/>
        <a:lstStyle/>
        <a:p>
          <a:endParaRPr lang="en-US"/>
        </a:p>
      </dgm:t>
    </dgm:pt>
    <dgm:pt modelId="{62E507DF-AF79-467F-BBDB-97E146860C09}" type="pres">
      <dgm:prSet presAssocID="{01C62DA5-2A2F-436D-961C-27F71082B80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94E8BB4-E7F4-4FE9-9A6C-3BB8128B4D0F}" type="pres">
      <dgm:prSet presAssocID="{BF70AF45-7F05-453B-9B84-F6A146359D3C}" presName="Accent1" presStyleCnt="0"/>
      <dgm:spPr/>
    </dgm:pt>
    <dgm:pt modelId="{9043E6FA-CDCB-4AAB-B700-C4B486479BE2}" type="pres">
      <dgm:prSet presAssocID="{BF70AF45-7F05-453B-9B84-F6A146359D3C}" presName="Accent" presStyleLbl="node1" presStyleIdx="0" presStyleCnt="3"/>
      <dgm:spPr/>
    </dgm:pt>
    <dgm:pt modelId="{2A781BFD-A370-4EA3-88F3-C783E6134D42}" type="pres">
      <dgm:prSet presAssocID="{BF70AF45-7F05-453B-9B84-F6A146359D3C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7C902889-1682-463E-9A3A-6F657749909A}" type="pres">
      <dgm:prSet presAssocID="{63CA2DEA-31F6-4CF4-88E6-63724842EACC}" presName="Accent2" presStyleCnt="0"/>
      <dgm:spPr/>
    </dgm:pt>
    <dgm:pt modelId="{BEEB02CA-C082-4797-AD70-410BB64C6EF0}" type="pres">
      <dgm:prSet presAssocID="{63CA2DEA-31F6-4CF4-88E6-63724842EACC}" presName="Accent" presStyleLbl="node1" presStyleIdx="1" presStyleCnt="3"/>
      <dgm:spPr/>
    </dgm:pt>
    <dgm:pt modelId="{F5837FD9-F742-4A65-83CA-DB41400AE601}" type="pres">
      <dgm:prSet presAssocID="{63CA2DEA-31F6-4CF4-88E6-63724842EACC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04C9AA3-DBE4-47CB-ACFD-48E9423BBF7A}" type="pres">
      <dgm:prSet presAssocID="{89FFD1B1-83F5-4E55-AB67-A892038B615E}" presName="Accent3" presStyleCnt="0"/>
      <dgm:spPr/>
    </dgm:pt>
    <dgm:pt modelId="{C35E44FA-5F08-4530-B7A3-636036102B28}" type="pres">
      <dgm:prSet presAssocID="{89FFD1B1-83F5-4E55-AB67-A892038B615E}" presName="Accent" presStyleLbl="node1" presStyleIdx="2" presStyleCnt="3"/>
      <dgm:spPr/>
    </dgm:pt>
    <dgm:pt modelId="{BACF2847-3230-4C0C-8C8E-342D2F49E8F5}" type="pres">
      <dgm:prSet presAssocID="{89FFD1B1-83F5-4E55-AB67-A892038B615E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BE9CA917-2B0F-4A02-939D-5A7F1206D697}" type="presOf" srcId="{63CA2DEA-31F6-4CF4-88E6-63724842EACC}" destId="{F5837FD9-F742-4A65-83CA-DB41400AE601}" srcOrd="0" destOrd="0" presId="urn:microsoft.com/office/officeart/2009/layout/CircleArrowProcess"/>
    <dgm:cxn modelId="{AD661D46-1286-4C97-B4BB-4A457409DF8B}" type="presOf" srcId="{BF70AF45-7F05-453B-9B84-F6A146359D3C}" destId="{2A781BFD-A370-4EA3-88F3-C783E6134D42}" srcOrd="0" destOrd="0" presId="urn:microsoft.com/office/officeart/2009/layout/CircleArrowProcess"/>
    <dgm:cxn modelId="{AE8EFC46-14EA-4BA1-9196-5EBC56BAF30F}" type="presOf" srcId="{01C62DA5-2A2F-436D-961C-27F71082B80A}" destId="{62E507DF-AF79-467F-BBDB-97E146860C09}" srcOrd="0" destOrd="0" presId="urn:microsoft.com/office/officeart/2009/layout/CircleArrowProcess"/>
    <dgm:cxn modelId="{0B035D58-4A3E-4B92-87EC-7E5CE1DA1EE8}" srcId="{01C62DA5-2A2F-436D-961C-27F71082B80A}" destId="{89FFD1B1-83F5-4E55-AB67-A892038B615E}" srcOrd="2" destOrd="0" parTransId="{960564C4-1CE0-4EE8-98B7-97E95C8A3DF6}" sibTransId="{4FB5A869-F3B9-4CA5-91C3-28D47C1A7F10}"/>
    <dgm:cxn modelId="{2073D57A-C5F4-4DB7-981E-54608EE3F253}" type="presOf" srcId="{89FFD1B1-83F5-4E55-AB67-A892038B615E}" destId="{BACF2847-3230-4C0C-8C8E-342D2F49E8F5}" srcOrd="0" destOrd="0" presId="urn:microsoft.com/office/officeart/2009/layout/CircleArrowProcess"/>
    <dgm:cxn modelId="{9D54F492-9A48-40B5-99B0-77A65815C721}" srcId="{01C62DA5-2A2F-436D-961C-27F71082B80A}" destId="{BF70AF45-7F05-453B-9B84-F6A146359D3C}" srcOrd="0" destOrd="0" parTransId="{FE741D6D-7588-497C-B378-98F2629BB9EF}" sibTransId="{EF509D38-45B4-40DE-A0DF-06D9D2478DAC}"/>
    <dgm:cxn modelId="{8004C9FB-4B8F-4EDA-BFED-1E99947F14D1}" srcId="{01C62DA5-2A2F-436D-961C-27F71082B80A}" destId="{63CA2DEA-31F6-4CF4-88E6-63724842EACC}" srcOrd="1" destOrd="0" parTransId="{F24D3743-3BAB-4121-937F-7A1AB8F2477A}" sibTransId="{30559FF1-E3F5-41E8-94EA-9DDAAF7240F9}"/>
    <dgm:cxn modelId="{2A172C8A-9F27-4F67-B7AB-02650173B0BE}" type="presParOf" srcId="{62E507DF-AF79-467F-BBDB-97E146860C09}" destId="{494E8BB4-E7F4-4FE9-9A6C-3BB8128B4D0F}" srcOrd="0" destOrd="0" presId="urn:microsoft.com/office/officeart/2009/layout/CircleArrowProcess"/>
    <dgm:cxn modelId="{68C3D47E-8B49-4462-AE4C-85D9B2539AFA}" type="presParOf" srcId="{494E8BB4-E7F4-4FE9-9A6C-3BB8128B4D0F}" destId="{9043E6FA-CDCB-4AAB-B700-C4B486479BE2}" srcOrd="0" destOrd="0" presId="urn:microsoft.com/office/officeart/2009/layout/CircleArrowProcess"/>
    <dgm:cxn modelId="{A3BFC449-C87F-4CC8-8155-C4978B0E1B3E}" type="presParOf" srcId="{62E507DF-AF79-467F-BBDB-97E146860C09}" destId="{2A781BFD-A370-4EA3-88F3-C783E6134D42}" srcOrd="1" destOrd="0" presId="urn:microsoft.com/office/officeart/2009/layout/CircleArrowProcess"/>
    <dgm:cxn modelId="{2631981A-F31F-4845-9CF5-717E4A332780}" type="presParOf" srcId="{62E507DF-AF79-467F-BBDB-97E146860C09}" destId="{7C902889-1682-463E-9A3A-6F657749909A}" srcOrd="2" destOrd="0" presId="urn:microsoft.com/office/officeart/2009/layout/CircleArrowProcess"/>
    <dgm:cxn modelId="{7A7261F0-F4D3-4639-B8B8-ED8A2808F389}" type="presParOf" srcId="{7C902889-1682-463E-9A3A-6F657749909A}" destId="{BEEB02CA-C082-4797-AD70-410BB64C6EF0}" srcOrd="0" destOrd="0" presId="urn:microsoft.com/office/officeart/2009/layout/CircleArrowProcess"/>
    <dgm:cxn modelId="{FDEB0AF7-01E4-4636-A891-9CFF824537DC}" type="presParOf" srcId="{62E507DF-AF79-467F-BBDB-97E146860C09}" destId="{F5837FD9-F742-4A65-83CA-DB41400AE601}" srcOrd="3" destOrd="0" presId="urn:microsoft.com/office/officeart/2009/layout/CircleArrowProcess"/>
    <dgm:cxn modelId="{724A30EC-449B-4819-B632-34D60FFC9269}" type="presParOf" srcId="{62E507DF-AF79-467F-BBDB-97E146860C09}" destId="{204C9AA3-DBE4-47CB-ACFD-48E9423BBF7A}" srcOrd="4" destOrd="0" presId="urn:microsoft.com/office/officeart/2009/layout/CircleArrowProcess"/>
    <dgm:cxn modelId="{2B6C64D9-3DF5-4852-A139-33980F2357F3}" type="presParOf" srcId="{204C9AA3-DBE4-47CB-ACFD-48E9423BBF7A}" destId="{C35E44FA-5F08-4530-B7A3-636036102B28}" srcOrd="0" destOrd="0" presId="urn:microsoft.com/office/officeart/2009/layout/CircleArrowProcess"/>
    <dgm:cxn modelId="{911D2794-1EF0-4249-9855-2EF50DD570DA}" type="presParOf" srcId="{62E507DF-AF79-467F-BBDB-97E146860C09}" destId="{BACF2847-3230-4C0C-8C8E-342D2F49E8F5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3E6FA-CDCB-4AAB-B700-C4B486479BE2}">
      <dsp:nvSpPr>
        <dsp:cNvPr id="0" name=""/>
        <dsp:cNvSpPr/>
      </dsp:nvSpPr>
      <dsp:spPr>
        <a:xfrm>
          <a:off x="2245722" y="0"/>
          <a:ext cx="2327299" cy="232753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81BFD-A370-4EA3-88F3-C783E6134D42}">
      <dsp:nvSpPr>
        <dsp:cNvPr id="0" name=""/>
        <dsp:cNvSpPr/>
      </dsp:nvSpPr>
      <dsp:spPr>
        <a:xfrm>
          <a:off x="2759553" y="842505"/>
          <a:ext cx="1298765" cy="649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Encoded Single Input</a:t>
          </a:r>
        </a:p>
      </dsp:txBody>
      <dsp:txXfrm>
        <a:off x="2759553" y="842505"/>
        <a:ext cx="1298765" cy="649315"/>
      </dsp:txXfrm>
    </dsp:sp>
    <dsp:sp modelId="{BEEB02CA-C082-4797-AD70-410BB64C6EF0}">
      <dsp:nvSpPr>
        <dsp:cNvPr id="0" name=""/>
        <dsp:cNvSpPr/>
      </dsp:nvSpPr>
      <dsp:spPr>
        <a:xfrm>
          <a:off x="1599177" y="1337515"/>
          <a:ext cx="2327299" cy="232753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37FD9-F742-4A65-83CA-DB41400AE601}">
      <dsp:nvSpPr>
        <dsp:cNvPr id="0" name=""/>
        <dsp:cNvSpPr/>
      </dsp:nvSpPr>
      <dsp:spPr>
        <a:xfrm>
          <a:off x="2110389" y="2182489"/>
          <a:ext cx="1298765" cy="649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Decode </a:t>
          </a:r>
          <a:r>
            <a:rPr lang="en-US" sz="1300" kern="1200" dirty="0">
              <a:sym typeface="Wingdings" panose="05000000000000000000" pitchFamily="2" charset="2"/>
            </a:rPr>
            <a:t> </a:t>
          </a:r>
          <a:r>
            <a:rPr lang="en-US" sz="1300" kern="1200" dirty="0"/>
            <a:t>Unicode Code Point</a:t>
          </a:r>
        </a:p>
      </dsp:txBody>
      <dsp:txXfrm>
        <a:off x="2110389" y="2182489"/>
        <a:ext cx="1298765" cy="649315"/>
      </dsp:txXfrm>
    </dsp:sp>
    <dsp:sp modelId="{EB0D78ED-FDC7-458D-8A56-F254D9F53B5B}">
      <dsp:nvSpPr>
        <dsp:cNvPr id="0" name=""/>
        <dsp:cNvSpPr/>
      </dsp:nvSpPr>
      <dsp:spPr>
        <a:xfrm>
          <a:off x="2245722" y="2679969"/>
          <a:ext cx="2327299" cy="2327536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5642E-2C51-449A-B1D3-1595A60FC51B}">
      <dsp:nvSpPr>
        <dsp:cNvPr id="0" name=""/>
        <dsp:cNvSpPr/>
      </dsp:nvSpPr>
      <dsp:spPr>
        <a:xfrm>
          <a:off x="2759553" y="3522474"/>
          <a:ext cx="1298765" cy="649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ym typeface="Wingdings" panose="05000000000000000000" pitchFamily="2" charset="2"/>
            </a:rPr>
            <a:t>Unicode Code Point  Encode </a:t>
          </a:r>
          <a:endParaRPr lang="en-US" sz="1300" kern="1200" dirty="0"/>
        </a:p>
      </dsp:txBody>
      <dsp:txXfrm>
        <a:off x="2759553" y="3522474"/>
        <a:ext cx="1298765" cy="649315"/>
      </dsp:txXfrm>
    </dsp:sp>
    <dsp:sp modelId="{C35E44FA-5F08-4530-B7A3-636036102B28}">
      <dsp:nvSpPr>
        <dsp:cNvPr id="0" name=""/>
        <dsp:cNvSpPr/>
      </dsp:nvSpPr>
      <dsp:spPr>
        <a:xfrm>
          <a:off x="1765070" y="4171789"/>
          <a:ext cx="1999443" cy="2000410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85D52-3597-4A5F-96B6-550AFB0753F3}">
      <dsp:nvSpPr>
        <dsp:cNvPr id="0" name=""/>
        <dsp:cNvSpPr/>
      </dsp:nvSpPr>
      <dsp:spPr>
        <a:xfrm>
          <a:off x="2110389" y="4862459"/>
          <a:ext cx="1298765" cy="649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Encoded Single Output</a:t>
          </a:r>
        </a:p>
      </dsp:txBody>
      <dsp:txXfrm>
        <a:off x="2110389" y="4862459"/>
        <a:ext cx="1298765" cy="6493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3E6FA-CDCB-4AAB-B700-C4B486479BE2}">
      <dsp:nvSpPr>
        <dsp:cNvPr id="0" name=""/>
        <dsp:cNvSpPr/>
      </dsp:nvSpPr>
      <dsp:spPr>
        <a:xfrm>
          <a:off x="2185434" y="0"/>
          <a:ext cx="2494042" cy="249442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81BFD-A370-4EA3-88F3-C783E6134D42}">
      <dsp:nvSpPr>
        <dsp:cNvPr id="0" name=""/>
        <dsp:cNvSpPr/>
      </dsp:nvSpPr>
      <dsp:spPr>
        <a:xfrm>
          <a:off x="2736699" y="900562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Encoded Single Input</a:t>
          </a:r>
        </a:p>
      </dsp:txBody>
      <dsp:txXfrm>
        <a:off x="2736699" y="900562"/>
        <a:ext cx="1385891" cy="692779"/>
      </dsp:txXfrm>
    </dsp:sp>
    <dsp:sp modelId="{BEEB02CA-C082-4797-AD70-410BB64C6EF0}">
      <dsp:nvSpPr>
        <dsp:cNvPr id="0" name=""/>
        <dsp:cNvSpPr/>
      </dsp:nvSpPr>
      <dsp:spPr>
        <a:xfrm>
          <a:off x="1492722" y="1433230"/>
          <a:ext cx="2494042" cy="249442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37FD9-F742-4A65-83CA-DB41400AE601}">
      <dsp:nvSpPr>
        <dsp:cNvPr id="0" name=""/>
        <dsp:cNvSpPr/>
      </dsp:nvSpPr>
      <dsp:spPr>
        <a:xfrm>
          <a:off x="2046798" y="2342083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Direct Transcode</a:t>
          </a:r>
        </a:p>
      </dsp:txBody>
      <dsp:txXfrm>
        <a:off x="2046798" y="2342083"/>
        <a:ext cx="1385891" cy="692779"/>
      </dsp:txXfrm>
    </dsp:sp>
    <dsp:sp modelId="{C35E44FA-5F08-4530-B7A3-636036102B28}">
      <dsp:nvSpPr>
        <dsp:cNvPr id="0" name=""/>
        <dsp:cNvSpPr/>
      </dsp:nvSpPr>
      <dsp:spPr>
        <a:xfrm>
          <a:off x="2362944" y="3037972"/>
          <a:ext cx="2142769" cy="214362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F2847-3230-4C0C-8C8E-342D2F49E8F5}">
      <dsp:nvSpPr>
        <dsp:cNvPr id="0" name=""/>
        <dsp:cNvSpPr/>
      </dsp:nvSpPr>
      <dsp:spPr>
        <a:xfrm>
          <a:off x="2739978" y="3785676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Encoded Single output</a:t>
          </a:r>
        </a:p>
      </dsp:txBody>
      <dsp:txXfrm>
        <a:off x="2739978" y="3785676"/>
        <a:ext cx="1385891" cy="6927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3E6FA-CDCB-4AAB-B700-C4B486479BE2}">
      <dsp:nvSpPr>
        <dsp:cNvPr id="0" name=""/>
        <dsp:cNvSpPr/>
      </dsp:nvSpPr>
      <dsp:spPr>
        <a:xfrm>
          <a:off x="2185434" y="0"/>
          <a:ext cx="2494042" cy="249442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81BFD-A370-4EA3-88F3-C783E6134D42}">
      <dsp:nvSpPr>
        <dsp:cNvPr id="0" name=""/>
        <dsp:cNvSpPr/>
      </dsp:nvSpPr>
      <dsp:spPr>
        <a:xfrm>
          <a:off x="2736699" y="900562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Encoded Input</a:t>
          </a:r>
        </a:p>
      </dsp:txBody>
      <dsp:txXfrm>
        <a:off x="2736699" y="900562"/>
        <a:ext cx="1385891" cy="692779"/>
      </dsp:txXfrm>
    </dsp:sp>
    <dsp:sp modelId="{BEEB02CA-C082-4797-AD70-410BB64C6EF0}">
      <dsp:nvSpPr>
        <dsp:cNvPr id="0" name=""/>
        <dsp:cNvSpPr/>
      </dsp:nvSpPr>
      <dsp:spPr>
        <a:xfrm>
          <a:off x="1492722" y="1433230"/>
          <a:ext cx="2494042" cy="249442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37FD9-F742-4A65-83CA-DB41400AE601}">
      <dsp:nvSpPr>
        <dsp:cNvPr id="0" name=""/>
        <dsp:cNvSpPr/>
      </dsp:nvSpPr>
      <dsp:spPr>
        <a:xfrm>
          <a:off x="2046798" y="2342083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Direct Transcode</a:t>
          </a:r>
        </a:p>
      </dsp:txBody>
      <dsp:txXfrm>
        <a:off x="2046798" y="2342083"/>
        <a:ext cx="1385891" cy="692779"/>
      </dsp:txXfrm>
    </dsp:sp>
    <dsp:sp modelId="{C35E44FA-5F08-4530-B7A3-636036102B28}">
      <dsp:nvSpPr>
        <dsp:cNvPr id="0" name=""/>
        <dsp:cNvSpPr/>
      </dsp:nvSpPr>
      <dsp:spPr>
        <a:xfrm>
          <a:off x="2362944" y="3037972"/>
          <a:ext cx="2142769" cy="214362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F2847-3230-4C0C-8C8E-342D2F49E8F5}">
      <dsp:nvSpPr>
        <dsp:cNvPr id="0" name=""/>
        <dsp:cNvSpPr/>
      </dsp:nvSpPr>
      <dsp:spPr>
        <a:xfrm>
          <a:off x="2739978" y="3785676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Encoded Output</a:t>
          </a:r>
        </a:p>
      </dsp:txBody>
      <dsp:txXfrm>
        <a:off x="2739978" y="3785676"/>
        <a:ext cx="1385891" cy="6927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A8D02-4E65-4CCD-8312-4AB164C6C77D}" type="datetimeFigureOut">
              <a:rPr lang="en-US"/>
              <a:t>7/16/2019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19DBA-4540-49B3-8FA9-6259387ECF9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755D9-D361-47B8-9652-3B4EA9776CE5}" type="datetimeFigureOut">
              <a:rPr lang="en-US"/>
              <a:t>7/16/2019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36274-F2B9-4C45-BBB4-0EDF4CD651A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23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6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spent a lot of time optimizing for achieving its local maxima</a:t>
            </a:r>
          </a:p>
          <a:p>
            <a:pPr lvl="1"/>
            <a:r>
              <a:rPr lang="en-US" dirty="0"/>
              <a:t>Multiple implementations specific to a single platform, sometimes a group of platforms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Interwhat</a:t>
            </a:r>
            <a:r>
              <a:rPr lang="en-US" dirty="0"/>
              <a:t>?” – code and program sharing was not at the scale we have now</a:t>
            </a:r>
          </a:p>
          <a:p>
            <a:endParaRPr lang="en-US" dirty="0"/>
          </a:p>
          <a:p>
            <a:r>
              <a:rPr lang="en-US" dirty="0"/>
              <a:t>C++ inherited a lot of this and has not really questioned it</a:t>
            </a:r>
          </a:p>
          <a:p>
            <a:pPr lvl="1"/>
            <a:r>
              <a:rPr lang="en-US" dirty="0"/>
              <a:t>minimum viable specification to work on an individual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93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90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12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13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953000"/>
            <a:ext cx="8229600" cy="1066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7/16/2019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68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7/16/2019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7/16/2019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7/16/2019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94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514601"/>
            <a:ext cx="9144000" cy="2819400"/>
          </a:xfrm>
        </p:spPr>
        <p:txBody>
          <a:bodyPr anchor="b">
            <a:noAutofit/>
          </a:bodyPr>
          <a:lstStyle>
            <a:lvl1pPr algn="l">
              <a:defRPr sz="6600" b="0" i="0" cap="none" baseline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990600"/>
            <a:ext cx="8229600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7/16/2019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699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828800"/>
            <a:ext cx="4645152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7/16/2019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9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8462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8462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7/16/2019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123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7/16/2019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7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7/16/2019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20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1" cy="518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pPr/>
              <a:t>7/16/2019</a:t>
            </a:fld>
            <a:endParaRPr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2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idx="1"/>
          </p:nvPr>
        </p:nvSpPr>
        <p:spPr>
          <a:xfrm>
            <a:off x="5484812" y="836610"/>
            <a:ext cx="5867401" cy="518319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9" name="Picture 4" descr="An empty placeholder to add an image. Click on the placeholder and select the image that you wish to a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3812" y="458787"/>
            <a:ext cx="6626225" cy="5938837"/>
          </a:xfrm>
          <a:prstGeom prst="rect">
            <a:avLst/>
          </a:prstGeom>
          <a:noFill/>
          <a:ln>
            <a:noFill/>
          </a:ln>
          <a:effectLst>
            <a:outerShdw blurRad="292100" algn="ctr" rotWithShape="0">
              <a:prstClr val="black">
                <a:alpha val="3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6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8609012" y="61722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3829175-527E-46A3-863C-1BB1F163B849}" type="datetimeFigureOut">
              <a:rPr lang="en-US" smtClean="0"/>
              <a:pPr/>
              <a:t>7/16/2019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0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hePhD" TargetMode="External"/><Relationship Id="rId3" Type="http://schemas.openxmlformats.org/officeDocument/2006/relationships/image" Target="../media/image8.jpeg"/><Relationship Id="rId7" Type="http://schemas.openxmlformats.org/officeDocument/2006/relationships/hyperlink" Target="https://thephd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inkedin.com/in/thephd" TargetMode="External"/><Relationship Id="rId5" Type="http://schemas.openxmlformats.org/officeDocument/2006/relationships/hyperlink" Target="mailto:phdofthehouse@gmail.com" TargetMode="External"/><Relationship Id="rId4" Type="http://schemas.openxmlformats.org/officeDocument/2006/relationships/hyperlink" Target="https://twitter.com/thephantomderp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eel.is/c++draft/locale.codecvt.virtual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g16-unicode/sg16-meetings#june-26th-2019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youtube.com/watch?v=5FQ87-Ecb-A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ePhD/phd/tree/master/include/phd/text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0.png"/><Relationship Id="rId2" Type="http://schemas.openxmlformats.org/officeDocument/2006/relationships/hyperlink" Target="https://github.com/sg16-unicode/sg16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thephd.github.io/support/" TargetMode="External"/><Relationship Id="rId5" Type="http://schemas.openxmlformats.org/officeDocument/2006/relationships/hyperlink" Target="https://github.com/users/ThePhD/sponsorship" TargetMode="Externa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ky, outdoor, person, fence&#10;&#10;Description automatically generated">
            <a:extLst>
              <a:ext uri="{FF2B5EF4-FFF2-40B4-BE49-F238E27FC236}">
                <a16:creationId xmlns:a16="http://schemas.microsoft.com/office/drawing/2014/main" id="{73023459-A26C-455E-8FFB-25EF7F727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7788" y="-381000"/>
            <a:ext cx="12344399" cy="82295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Catching ⬆️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2" y="4953000"/>
            <a:ext cx="10439399" cy="1066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(Baseline) Unicode Plan for C++23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073C94-7593-4015-B5CB-6E7B765B9C32}"/>
              </a:ext>
            </a:extLst>
          </p:cNvPr>
          <p:cNvSpPr/>
          <p:nvPr/>
        </p:nvSpPr>
        <p:spPr>
          <a:xfrm>
            <a:off x="-1588" y="6211669"/>
            <a:ext cx="998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ThePhD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|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4"/>
              </a:rPr>
              <a:t>@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hlinkClick r:id="rId4"/>
              </a:rPr>
              <a:t>thephantomderp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|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5"/>
              </a:rPr>
              <a:t>phdofthehouse@gmail.com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6"/>
              </a:rPr>
              <a:t>https://linkedin.com/in/thephd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|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7"/>
              </a:rPr>
              <a:t>https://thephd.github.io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|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8"/>
              </a:rPr>
              <a:t>https://github.com/ThePhD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2038A15-B728-4942-ABB4-CFA853CFACA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12" y="5591295"/>
            <a:ext cx="652980" cy="58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ECCA5-B28E-43A9-BD09-EB9F841F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“At least C++ will—”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6D152-647B-46AF-B8D8-979BB1575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No.</a:t>
            </a:r>
          </a:p>
          <a:p>
            <a:pPr lvl="1"/>
            <a:r>
              <a:rPr lang="en-US" dirty="0"/>
              <a:t>C++ is equally unhelpful, except for UTF-8 it uses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dirty="0">
                <a:ea typeface="Fira Code" panose="020B0509050000020004" pitchFamily="49" charset="0"/>
              </a:rPr>
              <a:t> (soon)</a:t>
            </a:r>
            <a:endParaRPr lang="en-US" dirty="0"/>
          </a:p>
          <a:p>
            <a:pPr lvl="1"/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r>
              <a:rPr lang="en-US" dirty="0"/>
              <a:t> still sucks here: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basic_filebuf</a:t>
            </a:r>
            <a:r>
              <a:rPr lang="en-US" dirty="0"/>
              <a:t> is restricted to 1:1 conversion for all input and output code units [</a:t>
            </a:r>
            <a:r>
              <a:rPr lang="en-US" dirty="0">
                <a:hlinkClick r:id="rId2"/>
              </a:rPr>
              <a:t>locale.codecvt.virtuals#3</a:t>
            </a:r>
            <a:r>
              <a:rPr lang="en-US" dirty="0"/>
              <a:t>]</a:t>
            </a:r>
          </a:p>
          <a:p>
            <a:pPr lvl="1"/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wstring_convert</a:t>
            </a:r>
            <a:r>
              <a:rPr lang="en-US" dirty="0">
                <a:ea typeface="Fira Code" panose="020B0509050000020004" pitchFamily="49" charset="0"/>
              </a:rPr>
              <a:t> failed miserably</a:t>
            </a:r>
          </a:p>
          <a:p>
            <a:pPr marL="279082" lvl="1" indent="0">
              <a:buNone/>
            </a:pP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A5C23B-B03D-4360-92D1-AAC927A62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3012" y="3924300"/>
            <a:ext cx="6475413" cy="201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8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6A20-019F-480E-B680-AB7CEBA7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Hotfix for &lt;iostream&gt;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18380-689B-4CA5-B5A9-C34E6BEE4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rid of so-called “1:1” rule?</a:t>
            </a:r>
          </a:p>
          <a:p>
            <a:pPr lvl="1"/>
            <a:r>
              <a:rPr lang="en-US" dirty="0"/>
              <a:t>Okay, but…</a:t>
            </a:r>
          </a:p>
          <a:p>
            <a:pPr lvl="1"/>
            <a:endParaRPr lang="en-US" dirty="0"/>
          </a:p>
          <a:p>
            <a:r>
              <a:rPr lang="en-US" dirty="0"/>
              <a:t>Bigger problem:</a:t>
            </a:r>
          </a:p>
          <a:p>
            <a:pPr lvl="1"/>
            <a:r>
              <a:rPr lang="en-US" dirty="0" err="1"/>
              <a:t>wchar_t</a:t>
            </a:r>
            <a:r>
              <a:rPr lang="en-US" dirty="0"/>
              <a:t> must be big enough to represent all codepoints (!)</a:t>
            </a:r>
          </a:p>
          <a:p>
            <a:pPr lvl="1"/>
            <a:r>
              <a:rPr lang="en-US" dirty="0"/>
              <a:t>picking ANYTHING except UTF32 means ruination</a:t>
            </a:r>
          </a:p>
          <a:p>
            <a:pPr lvl="1"/>
            <a:r>
              <a:rPr lang="en-US" dirty="0"/>
              <a:t>Therefore, even today, Windows is UCS-2 for almost all C and C++ </a:t>
            </a:r>
            <a:r>
              <a:rPr lang="en-US" dirty="0" err="1"/>
              <a:t>wchar_t</a:t>
            </a:r>
            <a:r>
              <a:rPr lang="en-US" dirty="0"/>
              <a:t> library functions (!!)</a:t>
            </a:r>
          </a:p>
        </p:txBody>
      </p:sp>
    </p:spTree>
    <p:extLst>
      <p:ext uri="{BB962C8B-B14F-4D97-AF65-F5344CB8AC3E}">
        <p14:creationId xmlns:p14="http://schemas.microsoft.com/office/powerpoint/2010/main" val="258865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54623A-EA79-4D12-9EDF-207DA38B7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514601"/>
            <a:ext cx="9448798" cy="2819400"/>
          </a:xfrm>
        </p:spPr>
        <p:txBody>
          <a:bodyPr/>
          <a:lstStyle/>
          <a:p>
            <a:r>
              <a:rPr lang="en-US" dirty="0"/>
              <a:t>P1629</a:t>
            </a:r>
            <a:br>
              <a:rPr lang="en-US" dirty="0"/>
            </a:br>
            <a:r>
              <a:rPr lang="en-US" dirty="0"/>
              <a:t>Standard Text Encoding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07F1D-8CE9-41E7-98D8-E3E7722C0C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C++ Fix</a:t>
            </a:r>
          </a:p>
        </p:txBody>
      </p:sp>
    </p:spTree>
    <p:extLst>
      <p:ext uri="{BB962C8B-B14F-4D97-AF65-F5344CB8AC3E}">
        <p14:creationId xmlns:p14="http://schemas.microsoft.com/office/powerpoint/2010/main" val="295390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CA1E0-3393-4CB8-844F-EE821DB3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🥅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89BE0C-0DB2-41B3-A669-90574C3FD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 are aiming for: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47425-020D-4AF2-896D-DE23442750FA}"/>
              </a:ext>
            </a:extLst>
          </p:cNvPr>
          <p:cNvSpPr/>
          <p:nvPr/>
        </p:nvSpPr>
        <p:spPr>
          <a:xfrm>
            <a:off x="303212" y="2438400"/>
            <a:ext cx="11353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#include &lt;text&gt;</a:t>
            </a:r>
          </a:p>
          <a:p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#include &lt;iostream&gt;</a:t>
            </a:r>
          </a:p>
          <a:p>
            <a:b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int main () {</a:t>
            </a:r>
          </a:p>
          <a:p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	using namespace std::literals;</a:t>
            </a:r>
          </a:p>
          <a:p>
            <a:endParaRPr lang="en-US" sz="16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std::text::u8text </a:t>
            </a:r>
            <a:r>
              <a:rPr lang="en-US" sz="1600" dirty="0" err="1">
                <a:latin typeface="Fira Code" panose="020B0509050000020004" pitchFamily="49" charset="0"/>
                <a:ea typeface="Fira Code" panose="020B0509050000020004" pitchFamily="49" charset="0"/>
              </a:rPr>
              <a:t>my_text</a:t>
            </a:r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 = std::text::transcode&lt;std::text::utf8&gt;(“</a:t>
            </a:r>
            <a:r>
              <a:rPr lang="ko-KR" altLang="en-US" sz="1600" dirty="0">
                <a:latin typeface="Fira Code" panose="020B0509050000020004" pitchFamily="49" charset="0"/>
              </a:rPr>
              <a:t>안녕하세요 👋</a:t>
            </a:r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”</a:t>
            </a:r>
            <a:r>
              <a:rPr lang="en-US" sz="1600" dirty="0" err="1">
                <a:latin typeface="Fira Code" panose="020B0509050000020004" pitchFamily="49" charset="0"/>
                <a:ea typeface="Fira Code" panose="020B0509050000020004" pitchFamily="49" charset="0"/>
              </a:rPr>
              <a:t>sv</a:t>
            </a:r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</a:p>
          <a:p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sz="1600" dirty="0" err="1">
                <a:latin typeface="Fira Code" panose="020B0509050000020004" pitchFamily="49" charset="0"/>
                <a:ea typeface="Fira Code" panose="020B0509050000020004" pitchFamily="49" charset="0"/>
              </a:rPr>
              <a:t>cout</a:t>
            </a:r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 &lt;&lt; </a:t>
            </a:r>
            <a:r>
              <a:rPr lang="en-US" sz="1600" dirty="0" err="1">
                <a:latin typeface="Fira Code" panose="020B0509050000020004" pitchFamily="49" charset="0"/>
                <a:ea typeface="Fira Code" panose="020B0509050000020004" pitchFamily="49" charset="0"/>
              </a:rPr>
              <a:t>my_text</a:t>
            </a:r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 &lt;&lt; std::</a:t>
            </a:r>
            <a:r>
              <a:rPr lang="en-US" sz="1600" dirty="0" err="1">
                <a:latin typeface="Fira Code" panose="020B0509050000020004" pitchFamily="49" charset="0"/>
                <a:ea typeface="Fira Code" panose="020B0509050000020004" pitchFamily="49" charset="0"/>
              </a:rPr>
              <a:t>endl</a:t>
            </a:r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; // prints </a:t>
            </a:r>
            <a:r>
              <a:rPr lang="ko-KR" altLang="en-US" sz="1600" dirty="0">
                <a:latin typeface="Fira Code" panose="020B0509050000020004" pitchFamily="49" charset="0"/>
              </a:rPr>
              <a:t>안녕하세요 👋 </a:t>
            </a:r>
            <a:r>
              <a:rPr lang="en-US" altLang="ko-KR" sz="1600" dirty="0">
                <a:latin typeface="Fira Code" panose="020B0509050000020004" pitchFamily="49" charset="0"/>
                <a:ea typeface="Fira Code" panose="020B0509050000020004" pitchFamily="49" charset="0"/>
              </a:rPr>
              <a:t>to a capable console</a:t>
            </a:r>
          </a:p>
          <a:p>
            <a:r>
              <a:rPr lang="en-US" altLang="ko-KR" sz="1600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altLang="ko-KR" sz="1600" dirty="0" err="1">
                <a:latin typeface="Fira Code" panose="020B0509050000020004" pitchFamily="49" charset="0"/>
                <a:ea typeface="Fira Code" panose="020B0509050000020004" pitchFamily="49" charset="0"/>
              </a:rPr>
              <a:t>cout</a:t>
            </a:r>
            <a:r>
              <a:rPr lang="en-US" altLang="ko-KR" sz="1600" dirty="0">
                <a:latin typeface="Fira Code" panose="020B0509050000020004" pitchFamily="49" charset="0"/>
                <a:ea typeface="Fira Code" panose="020B0509050000020004" pitchFamily="49" charset="0"/>
              </a:rPr>
              <a:t> &lt;&lt; std::hex;</a:t>
            </a:r>
          </a:p>
          <a:p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	for (const auto&amp; </a:t>
            </a:r>
            <a:r>
              <a:rPr lang="en-US" sz="1600" dirty="0" err="1">
                <a:latin typeface="Fira Code" panose="020B0509050000020004" pitchFamily="49" charset="0"/>
                <a:ea typeface="Fira Code" panose="020B0509050000020004" pitchFamily="49" charset="0"/>
              </a:rPr>
              <a:t>maybe_cp</a:t>
            </a:r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 : </a:t>
            </a:r>
            <a:r>
              <a:rPr lang="en-US" sz="1600" dirty="0" err="1">
                <a:latin typeface="Fira Code" panose="020B0509050000020004" pitchFamily="49" charset="0"/>
                <a:ea typeface="Fira Code" panose="020B0509050000020004" pitchFamily="49" charset="0"/>
              </a:rPr>
              <a:t>my_text</a:t>
            </a:r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 ) {</a:t>
            </a:r>
          </a:p>
          <a:p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		std::</a:t>
            </a:r>
            <a:r>
              <a:rPr lang="en-US" sz="1600" dirty="0" err="1">
                <a:latin typeface="Fira Code" panose="020B0509050000020004" pitchFamily="49" charset="0"/>
                <a:ea typeface="Fira Code" panose="020B0509050000020004" pitchFamily="49" charset="0"/>
              </a:rPr>
              <a:t>cout</a:t>
            </a:r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 &lt;&lt; </a:t>
            </a:r>
            <a:r>
              <a:rPr lang="en-US" sz="1600" dirty="0" err="1">
                <a:latin typeface="Fira Code" panose="020B0509050000020004" pitchFamily="49" charset="0"/>
                <a:ea typeface="Fira Code" panose="020B0509050000020004" pitchFamily="49" charset="0"/>
              </a:rPr>
              <a:t>static_cast</a:t>
            </a:r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&lt;uint32_t&gt;(*</a:t>
            </a:r>
            <a:r>
              <a:rPr lang="en-US" sz="1600" dirty="0" err="1">
                <a:latin typeface="Fira Code" panose="020B0509050000020004" pitchFamily="49" charset="0"/>
                <a:ea typeface="Fira Code" panose="020B0509050000020004" pitchFamily="49" charset="0"/>
              </a:rPr>
              <a:t>maybe_cp</a:t>
            </a:r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) &lt;&lt; “ “;</a:t>
            </a:r>
          </a:p>
          <a:p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	}</a:t>
            </a:r>
          </a:p>
          <a:p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	// 0000c548 0000b155 0000d558 0000c138 0000c694 00000020 0001f44b</a:t>
            </a:r>
          </a:p>
          <a:p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044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09E7-3AC1-476B-912F-B211402E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this dream in mind…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3B98F-8754-4DAA-9B32-205C4957F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that is standing in the dirt&#10;&#10;Description automatically generated">
            <a:extLst>
              <a:ext uri="{FF2B5EF4-FFF2-40B4-BE49-F238E27FC236}">
                <a16:creationId xmlns:a16="http://schemas.microsoft.com/office/drawing/2014/main" id="{D3470964-99C1-4C24-ABED-6C46BD29AD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" y="-595442"/>
            <a:ext cx="12074524" cy="8048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51A36E4-1AFE-4F3D-ABE5-FCF83FF1B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Deep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786E59-2598-4083-8B76-1A37E8A7D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Or: “How do we get to there, from here?”</a:t>
            </a:r>
          </a:p>
        </p:txBody>
      </p:sp>
    </p:spTree>
    <p:extLst>
      <p:ext uri="{BB962C8B-B14F-4D97-AF65-F5344CB8AC3E}">
        <p14:creationId xmlns:p14="http://schemas.microsoft.com/office/powerpoint/2010/main" val="296869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280D77-BFA7-44A8-8E7D-E14B68FB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Foundation: encoding objects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6C6305-F035-4638-B665-A8D2FF2A2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Encoding is a concept that a class can satisfy</a:t>
            </a:r>
          </a:p>
          <a:p>
            <a:pPr lvl="1"/>
            <a:r>
              <a:rPr lang="en-US" dirty="0"/>
              <a:t>It has some required (and optional) operations</a:t>
            </a:r>
          </a:p>
          <a:p>
            <a:pPr lvl="1"/>
            <a:endParaRPr lang="en-US" dirty="0"/>
          </a:p>
          <a:p>
            <a:r>
              <a:rPr lang="en-US" dirty="0"/>
              <a:t>Serves as the foundational building block</a:t>
            </a:r>
          </a:p>
          <a:p>
            <a:pPr lvl="1"/>
            <a:r>
              <a:rPr lang="en-US" dirty="0"/>
              <a:t>Encodes and decodes one code point at a time</a:t>
            </a:r>
          </a:p>
          <a:p>
            <a:pPr lvl="1"/>
            <a:r>
              <a:rPr lang="en-US" dirty="0"/>
              <a:t>Member types and static member variables to dictate some useful defaults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3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DCC95-0BC2-4391-AF5E-006B3F89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encoding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1E20-08A6-4DBD-B3E8-7A929F62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 struct utf8 {</a:t>
            </a:r>
          </a:p>
          <a:p>
            <a:pPr marL="0" indent="0">
              <a:buNone/>
            </a:pP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	using state               = __</a:t>
            </a:r>
            <a:r>
              <a:rPr lang="en-US" sz="1400" dirty="0" err="1">
                <a:latin typeface="Fira Code" panose="020B0509050000020004" pitchFamily="49" charset="0"/>
                <a:ea typeface="Fira Code" panose="020B0509050000020004" pitchFamily="49" charset="0"/>
              </a:rPr>
              <a:t>text_detail</a:t>
            </a: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::__</a:t>
            </a:r>
            <a:r>
              <a:rPr lang="en-US" sz="1400" dirty="0" err="1">
                <a:latin typeface="Fira Code" panose="020B0509050000020004" pitchFamily="49" charset="0"/>
                <a:ea typeface="Fira Code" panose="020B0509050000020004" pitchFamily="49" charset="0"/>
              </a:rPr>
              <a:t>empty_state</a:t>
            </a: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400" dirty="0" err="1"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  = char8_t;</a:t>
            </a:r>
            <a:b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400" dirty="0" err="1"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 = </a:t>
            </a:r>
            <a:r>
              <a:rPr lang="en-US" sz="1400" dirty="0" err="1">
                <a:latin typeface="Fira Code" panose="020B0509050000020004" pitchFamily="49" charset="0"/>
                <a:ea typeface="Fira Code" panose="020B0509050000020004" pitchFamily="49" charset="0"/>
              </a:rPr>
              <a:t>unicode_code_point</a:t>
            </a: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400" dirty="0" err="1">
                <a:latin typeface="Fira Code" panose="020B0509050000020004" pitchFamily="49" charset="0"/>
                <a:ea typeface="Fira Code" panose="020B0509050000020004" pitchFamily="49" charset="0"/>
              </a:rPr>
              <a:t>is_decode_injective</a:t>
            </a: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 = std::</a:t>
            </a:r>
            <a:r>
              <a:rPr lang="en-US" sz="1400" dirty="0" err="1"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400" dirty="0" err="1">
                <a:latin typeface="Fira Code" panose="020B0509050000020004" pitchFamily="49" charset="0"/>
                <a:ea typeface="Fira Code" panose="020B0509050000020004" pitchFamily="49" charset="0"/>
              </a:rPr>
              <a:t>is_encode_injective</a:t>
            </a: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 = std::</a:t>
            </a:r>
            <a:r>
              <a:rPr lang="en-US" sz="1400" dirty="0" err="1"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	template &lt;typename __</a:t>
            </a:r>
            <a:r>
              <a:rPr lang="en-US" sz="14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InputRange</a:t>
            </a: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, typename __</a:t>
            </a:r>
            <a:r>
              <a:rPr lang="en-US" sz="14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OutputRange</a:t>
            </a: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		typename __</a:t>
            </a:r>
            <a:r>
              <a:rPr lang="en-US" sz="14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ErrorHandler</a:t>
            </a: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	static constexpr auto encode(__</a:t>
            </a:r>
            <a:r>
              <a:rPr lang="en-US" sz="14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InputRange</a:t>
            </a: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__input, __</a:t>
            </a:r>
            <a:r>
              <a:rPr lang="en-US" sz="14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OutputRange</a:t>
            </a: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__output,</a:t>
            </a:r>
            <a:b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		state&amp; __s, __</a:t>
            </a:r>
            <a:r>
              <a:rPr lang="en-US" sz="14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ErrorHandler</a:t>
            </a: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</a:t>
            </a:r>
            <a:r>
              <a:rPr lang="en-US" sz="14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	template &lt;typename __</a:t>
            </a:r>
            <a:r>
              <a:rPr lang="en-US" sz="14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InputRange</a:t>
            </a: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, typename __</a:t>
            </a:r>
            <a:r>
              <a:rPr lang="en-US" sz="14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OutputRange</a:t>
            </a: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		typename __</a:t>
            </a:r>
            <a:r>
              <a:rPr lang="en-US" sz="14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ErrorHandler</a:t>
            </a: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	static constexpr auto decode(__</a:t>
            </a:r>
            <a:r>
              <a:rPr lang="en-US" sz="14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InputRange</a:t>
            </a: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__input, __</a:t>
            </a:r>
            <a:r>
              <a:rPr lang="en-US" sz="14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OutputRange</a:t>
            </a: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__output,</a:t>
            </a:r>
            <a:b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		state&amp; __s, __</a:t>
            </a:r>
            <a:r>
              <a:rPr lang="en-US" sz="14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ErrorHandler</a:t>
            </a: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</a:t>
            </a:r>
            <a:r>
              <a:rPr lang="en-US" sz="14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4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7380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36BA-8C34-4C04-AF0E-4A0B63CDE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3-speed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ACB4-BCF3-4E81-8957-EC22E97DB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Slowest Path (round-trip transcoding, non-eager)</a:t>
            </a:r>
          </a:p>
          <a:p>
            <a:endParaRPr lang="en-US" dirty="0"/>
          </a:p>
          <a:p>
            <a:r>
              <a:rPr lang="en-US" dirty="0"/>
              <a:t>Faster Path (direct transcoding, no round-tripping, lazy)</a:t>
            </a:r>
          </a:p>
          <a:p>
            <a:endParaRPr lang="en-US" dirty="0"/>
          </a:p>
          <a:p>
            <a:r>
              <a:rPr lang="en-US" dirty="0"/>
              <a:t>Fastest Path (bulk processing, eager consumption)</a:t>
            </a:r>
          </a:p>
        </p:txBody>
      </p:sp>
    </p:spTree>
    <p:extLst>
      <p:ext uri="{BB962C8B-B14F-4D97-AF65-F5344CB8AC3E}">
        <p14:creationId xmlns:p14="http://schemas.microsoft.com/office/powerpoint/2010/main" val="32264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762000"/>
            <a:ext cx="3276599" cy="1924050"/>
          </a:xfrm>
        </p:spPr>
        <p:txBody>
          <a:bodyPr/>
          <a:lstStyle/>
          <a:p>
            <a:r>
              <a:rPr lang="en-US" dirty="0"/>
              <a:t>Slowest Path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531812" y="3352800"/>
            <a:ext cx="3581401" cy="26670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Works for Everything™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Ideal for disparate encodings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SHIFT-JIS to GB18030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Roundtrips through Unicode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Converts one codepoint at a time</a:t>
            </a:r>
          </a:p>
        </p:txBody>
      </p:sp>
      <p:graphicFrame>
        <p:nvGraphicFramePr>
          <p:cNvPr id="9" name="Content Placeholder 3" descr="Continuous process showing five tasks connected through an arrow use to indicate continuous progression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4875961"/>
              </p:ext>
            </p:extLst>
          </p:nvPr>
        </p:nvGraphicFramePr>
        <p:xfrm>
          <a:off x="5180013" y="304800"/>
          <a:ext cx="6172200" cy="617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616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Year 2019…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Unicode support in C and C++ is a grim tale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cctype</a:t>
            </a:r>
            <a:r>
              <a:rPr lang="en-US" dirty="0"/>
              <a:t>&gt;</a:t>
            </a:r>
          </a:p>
          <a:p>
            <a:pPr lvl="1"/>
            <a:r>
              <a:rPr lang="en-US" dirty="0" err="1"/>
              <a:t>wstring_convert</a:t>
            </a:r>
            <a:r>
              <a:rPr lang="en-US" dirty="0"/>
              <a:t> needed to be pulled for causing great harm to performance and more</a:t>
            </a:r>
          </a:p>
          <a:p>
            <a:pPr lvl="1"/>
            <a:r>
              <a:rPr lang="en-US" dirty="0"/>
              <a:t>Current conversion routines suck</a:t>
            </a:r>
          </a:p>
          <a:p>
            <a:pPr lvl="1"/>
            <a:r>
              <a:rPr lang="en-US" dirty="0"/>
              <a:t>Save a file in Germany with the default locale on Windows, ship it to Japan</a:t>
            </a:r>
          </a:p>
          <a:p>
            <a:pPr lvl="2"/>
            <a:r>
              <a:rPr lang="en-US" dirty="0"/>
              <a:t>Enjoy the hilarity</a:t>
            </a:r>
          </a:p>
        </p:txBody>
      </p:sp>
    </p:spTree>
    <p:extLst>
      <p:ext uri="{BB962C8B-B14F-4D97-AF65-F5344CB8AC3E}">
        <p14:creationId xmlns:p14="http://schemas.microsoft.com/office/powerpoint/2010/main" val="412428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294CE0-51F6-4428-98E1-51C63D9B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Slowest Path: Explicit Encode, Explicit Decode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5A832-CCC3-4865-A294-ED32E85E9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Roundtrip from encoding to decoding through common code point</a:t>
            </a:r>
          </a:p>
          <a:p>
            <a:r>
              <a:rPr lang="en-US" dirty="0"/>
              <a:t>One-by-one encoding and checking</a:t>
            </a:r>
          </a:p>
          <a:p>
            <a:r>
              <a:rPr lang="en-US" dirty="0"/>
              <a:t>Safe, scalable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299D3D-27C4-4011-BD76-4B15BBAB9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0612" y="3276600"/>
            <a:ext cx="6943725" cy="3295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067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D8A4-3D2E-42CA-88BA-729930DD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Slowest Path: lazy </a:t>
            </a:r>
            <a:r>
              <a:rPr lang="en-US" dirty="0" err="1"/>
              <a:t>transcode_view</a:t>
            </a:r>
            <a:r>
              <a:rPr lang="en-US" dirty="0"/>
              <a:t> 🐢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744FE-0AA0-42BE-8761-07ACAF513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828800"/>
            <a:ext cx="10972800" cy="4191000"/>
          </a:xfrm>
        </p:spPr>
        <p:txBody>
          <a:bodyPr/>
          <a:lstStyle/>
          <a:p>
            <a:r>
              <a:rPr lang="en-US" dirty="0" err="1">
                <a:ea typeface="Fira Code" panose="020B0509050000020004" pitchFamily="49" charset="0"/>
              </a:rPr>
              <a:t>transcode_view</a:t>
            </a:r>
            <a:r>
              <a:rPr lang="en-US" dirty="0">
                <a:ea typeface="Fira Code" panose="020B0509050000020004" pitchFamily="49" charset="0"/>
              </a:rPr>
              <a:t> wraps a wrap a range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takes encoding objects as template parameters (From, To)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Round-trip converts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E90966-D3E5-4248-8A1D-289FF67C3A6C}"/>
              </a:ext>
            </a:extLst>
          </p:cNvPr>
          <p:cNvSpPr/>
          <p:nvPr/>
        </p:nvSpPr>
        <p:spPr>
          <a:xfrm>
            <a:off x="531812" y="3787676"/>
            <a:ext cx="11125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using namespace std::text;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transcode_view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&lt;std::u16string_view, utf16, utf32&gt; lazy( u“🐶 woof!”);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for (const auto&amp; utf32_cp :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lazy_view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char32_t u32_data = *utf32_cp;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// do as you wish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0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762000"/>
            <a:ext cx="3276599" cy="1924050"/>
          </a:xfrm>
        </p:spPr>
        <p:txBody>
          <a:bodyPr/>
          <a:lstStyle/>
          <a:p>
            <a:r>
              <a:rPr lang="en-US" dirty="0"/>
              <a:t>Faster Path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531812" y="3352800"/>
            <a:ext cx="3581401" cy="32004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 to a direction and a pair of encodings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Ideal for encodings where we know there are fast conversion (utf8 </a:t>
            </a:r>
            <a:r>
              <a:rPr lang="en-US" dirty="0">
                <a:sym typeface="Wingdings" panose="05000000000000000000" pitchFamily="2" charset="2"/>
              </a:rPr>
              <a:t> </a:t>
            </a:r>
            <a:r>
              <a:rPr lang="en-US" dirty="0"/>
              <a:t>ut32, utf16 </a:t>
            </a:r>
            <a:r>
              <a:rPr lang="en-US" dirty="0">
                <a:sym typeface="Wingdings" panose="05000000000000000000" pitchFamily="2" charset="2"/>
              </a:rPr>
              <a:t> utf32)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Converts directly without necessarily going to a code point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at a time conversion still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9" name="Content Placeholder 3" descr="Continuous process showing five tasks connected through an arrow use to indicate continuous progression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3042995"/>
              </p:ext>
            </p:extLst>
          </p:nvPr>
        </p:nvGraphicFramePr>
        <p:xfrm>
          <a:off x="5180013" y="838200"/>
          <a:ext cx="6172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857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374673-24B1-4286-AFAF-4F1B6382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Path: transcoding view/iterators </a:t>
            </a:r>
            <a:r>
              <a:rPr lang="en-US" sz="1800" dirty="0"/>
              <a:t>🐇</a:t>
            </a:r>
            <a:r>
              <a:rPr lang="en-US" dirty="0"/>
              <a:t>🏃‍♀️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1151-138B-4C59-989E-A6D47A8EC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904999"/>
            <a:ext cx="11049000" cy="203132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a typeface="Fira Code" panose="020B0509050000020004" pitchFamily="49" charset="0"/>
              </a:rPr>
              <a:t>Mostly invisible to user:</a:t>
            </a:r>
          </a:p>
          <a:p>
            <a:pPr lvl="1"/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transcode_view</a:t>
            </a:r>
            <a:r>
              <a:rPr lang="en-US" dirty="0">
                <a:ea typeface="Fira Code" panose="020B0509050000020004" pitchFamily="49" charset="0"/>
              </a:rPr>
              <a:t> customization points underneath do direct one-by-one conversion work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Speed up conversion by directly transcoding from one encoding scheme to another</a:t>
            </a:r>
            <a:br>
              <a:rPr lang="en-US" dirty="0">
                <a:ea typeface="Fira Code" panose="020B0509050000020004" pitchFamily="49" charset="0"/>
              </a:rPr>
            </a:br>
            <a:endParaRPr lang="en-US" dirty="0">
              <a:ea typeface="Fira Code" panose="020B0509050000020004" pitchFamily="49" charset="0"/>
            </a:endParaRPr>
          </a:p>
          <a:p>
            <a:r>
              <a:rPr lang="en-US" dirty="0">
                <a:ea typeface="Fira Code" panose="020B0509050000020004" pitchFamily="49" charset="0"/>
              </a:rPr>
              <a:t>Faster, but not fastest: see Zach Laine’s work in </a:t>
            </a:r>
            <a:r>
              <a:rPr lang="en-US" dirty="0" err="1">
                <a:ea typeface="Fira Code" panose="020B0509050000020004" pitchFamily="49" charset="0"/>
              </a:rPr>
              <a:t>Boost.Text</a:t>
            </a:r>
            <a:r>
              <a:rPr lang="en-US" dirty="0">
                <a:ea typeface="Fira Code" panose="020B0509050000020004" pitchFamily="49" charset="0"/>
              </a:rPr>
              <a:t> and June 26</a:t>
            </a:r>
            <a:r>
              <a:rPr lang="en-US" baseline="30000" dirty="0">
                <a:ea typeface="Fira Code" panose="020B0509050000020004" pitchFamily="49" charset="0"/>
              </a:rPr>
              <a:t>th</a:t>
            </a:r>
            <a:r>
              <a:rPr lang="en-US" dirty="0">
                <a:ea typeface="Fira Code" panose="020B0509050000020004" pitchFamily="49" charset="0"/>
              </a:rPr>
              <a:t> SG16 discussion</a:t>
            </a:r>
          </a:p>
          <a:p>
            <a:pPr lvl="1"/>
            <a:r>
              <a:rPr lang="en-US" dirty="0">
                <a:ea typeface="Fira Code" panose="020B0509050000020004" pitchFamily="49" charset="0"/>
                <a:hlinkClick r:id="rId2"/>
              </a:rPr>
              <a:t>https://github.com/sg16-unicode/sg16-meetings#june-26th-2019</a:t>
            </a:r>
            <a:endParaRPr lang="en-US" dirty="0">
              <a:ea typeface="Fira Code" panose="020B0509050000020004" pitchFamily="49" charset="0"/>
            </a:endParaRPr>
          </a:p>
          <a:p>
            <a:endParaRPr lang="en-US" sz="16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6C9E1-981A-49BE-8B5A-DD46E1CD8F0C}"/>
              </a:ext>
            </a:extLst>
          </p:cNvPr>
          <p:cNvSpPr/>
          <p:nvPr/>
        </p:nvSpPr>
        <p:spPr>
          <a:xfrm>
            <a:off x="379412" y="4092476"/>
            <a:ext cx="11277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using namespace std::text;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transcode_view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&lt;std::u16string_view, utf8, utf32&gt; lazy( u8“🐶 woof!”);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for (const auto&amp; utf32_cp :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lazy_view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char32_t u32_data = *utf32_cp;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// do as you wish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762000"/>
            <a:ext cx="3276599" cy="1924050"/>
          </a:xfrm>
        </p:spPr>
        <p:txBody>
          <a:bodyPr/>
          <a:lstStyle/>
          <a:p>
            <a:r>
              <a:rPr lang="en-US" dirty="0"/>
              <a:t>Fastest Path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531812" y="3352800"/>
            <a:ext cx="3581401" cy="32004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 to a direction and a pair of encodings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Bulk transcode converts directly without necessarily going to a code point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Bulk conversion (SIMD,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Typically done on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ContiguousRange</a:t>
            </a:r>
            <a:r>
              <a:rPr lang="en-US" dirty="0"/>
              <a:t>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9" name="Content Placeholder 3" descr="Continuous process showing five tasks connected through an arrow use to indicate continuous progression"/>
          <p:cNvGraphicFramePr>
            <a:graphicFrameLocks noGrp="1"/>
          </p:cNvGraphicFramePr>
          <p:nvPr>
            <p:ph idx="1"/>
          </p:nvPr>
        </p:nvGraphicFramePr>
        <p:xfrm>
          <a:off x="5180013" y="838200"/>
          <a:ext cx="6172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780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Fastest Path: eager function 🏎️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122AB3-A107-4673-87D9-6FF5BA2EA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828800"/>
            <a:ext cx="11049000" cy="4191000"/>
          </a:xfrm>
        </p:spPr>
        <p:txBody>
          <a:bodyPr/>
          <a:lstStyle/>
          <a:p>
            <a:r>
              <a:rPr lang="en-US" dirty="0"/>
              <a:t>Absolute fastest path</a:t>
            </a:r>
          </a:p>
          <a:p>
            <a:pPr lvl="1"/>
            <a:r>
              <a:rPr lang="en-US" dirty="0"/>
              <a:t>Uses a free function to convert </a:t>
            </a:r>
            <a:r>
              <a:rPr lang="en-US" b="1" i="1" dirty="0"/>
              <a:t>as much as possible</a:t>
            </a:r>
          </a:p>
          <a:p>
            <a:pPr lvl="1"/>
            <a:r>
              <a:rPr lang="en-US" dirty="0"/>
              <a:t>Allows optimizations à la Bob Steagall: </a:t>
            </a:r>
            <a:r>
              <a:rPr lang="en-US" dirty="0">
                <a:hlinkClick r:id="rId2"/>
              </a:rPr>
              <a:t>https://www.youtube.com/watch?v=5FQ87-Ecb-A</a:t>
            </a:r>
            <a:endParaRPr lang="en-US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7E6B4E-D328-49FC-9840-0ED4F85245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8812" y="4572000"/>
            <a:ext cx="3886200" cy="20501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63D758-1666-4E63-981E-95A1389B5A24}"/>
              </a:ext>
            </a:extLst>
          </p:cNvPr>
          <p:cNvSpPr/>
          <p:nvPr/>
        </p:nvSpPr>
        <p:spPr>
          <a:xfrm>
            <a:off x="303212" y="3447871"/>
            <a:ext cx="1143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using namespace std::text;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u8text my_utf8_string = transcode&lt;utf8&gt;(U“</a:t>
            </a:r>
            <a:r>
              <a:rPr lang="en-US" altLang="en-US" dirty="0">
                <a:latin typeface="Fira Code" panose="020B0509050000020004" pitchFamily="49" charset="0"/>
                <a:ea typeface="Fira Code" panose="020B0509050000020004" pitchFamily="49" charset="0"/>
              </a:rPr>
              <a:t>𐌼𐌰𐌲 𐌲𐌻𐌴𐍃 𐌹̈𐍄𐌰𐌽, 𐌽𐌹 𐌼𐌹𐍃 𐍅𐌿 𐌽𐌳𐌰𐌽 𐌱𐍂𐌹𐌲𐌲𐌹𐌸.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”);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7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3C37-8BF0-4AA0-856C-F8216E3D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045D9-4983-4E6C-B3E6-0226DA359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outside the standard will have encodings and encoding conversion pairs they care about</a:t>
            </a:r>
          </a:p>
          <a:p>
            <a:pPr lvl="1"/>
            <a:r>
              <a:rPr lang="en-US" dirty="0"/>
              <a:t>Planned to have std::text::transcode, std::text::encode, and std::text::decode be customization points (</a:t>
            </a:r>
            <a:r>
              <a:rPr lang="en-US" dirty="0" err="1"/>
              <a:t>Niebloids</a:t>
            </a:r>
            <a:r>
              <a:rPr lang="en-US" dirty="0"/>
              <a:t> or Partial Struct Specializations)</a:t>
            </a:r>
          </a:p>
          <a:p>
            <a:pPr lvl="1"/>
            <a:r>
              <a:rPr lang="en-US" dirty="0"/>
              <a:t>Takes pressure of std implementers to have to provide amazing </a:t>
            </a:r>
            <a:r>
              <a:rPr lang="en-US" dirty="0" err="1"/>
              <a:t>QoI</a:t>
            </a:r>
            <a:r>
              <a:rPr lang="en-US" dirty="0"/>
              <a:t> at the very beginning</a:t>
            </a:r>
          </a:p>
          <a:p>
            <a:pPr lvl="1"/>
            <a:endParaRPr lang="en-US" dirty="0"/>
          </a:p>
          <a:p>
            <a:r>
              <a:rPr lang="en-US" dirty="0"/>
              <a:t>Users can substitute in their proprietary converts for the 90% cases they care about</a:t>
            </a:r>
          </a:p>
          <a:p>
            <a:pPr lvl="1"/>
            <a:r>
              <a:rPr lang="en-US" dirty="0"/>
              <a:t>The rest will still work through the “Faster” and “Slower” paths</a:t>
            </a:r>
          </a:p>
        </p:txBody>
      </p:sp>
    </p:spTree>
    <p:extLst>
      <p:ext uri="{BB962C8B-B14F-4D97-AF65-F5344CB8AC3E}">
        <p14:creationId xmlns:p14="http://schemas.microsoft.com/office/powerpoint/2010/main" val="173135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26C24-BA08-44E7-99F6-526EBA6BF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EADF55-75BB-47E5-A796-15DB5649F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has begun</a:t>
            </a:r>
          </a:p>
          <a:p>
            <a:pPr lvl="1"/>
            <a:r>
              <a:rPr lang="en-US" dirty="0">
                <a:hlinkClick r:id="rId2"/>
              </a:rPr>
              <a:t>https://github.com/ThePhD/phd/tree/master/include/phd/text</a:t>
            </a:r>
            <a:endParaRPr lang="en-US" dirty="0"/>
          </a:p>
          <a:p>
            <a:pPr marL="279082" lvl="1" indent="0">
              <a:buNone/>
            </a:pPr>
            <a:endParaRPr lang="en-US" dirty="0"/>
          </a:p>
          <a:p>
            <a:r>
              <a:rPr lang="en-US" dirty="0"/>
              <a:t>Need to go from working Proof of Concept to real implementation</a:t>
            </a:r>
          </a:p>
          <a:p>
            <a:pPr lvl="1"/>
            <a:r>
              <a:rPr lang="en-US" dirty="0"/>
              <a:t>Seeking grant to do work over the end of the Summer and for the Fall Semester as a </a:t>
            </a:r>
            <a:r>
              <a:rPr lang="en-US"/>
              <a:t>Thesis Course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60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22F4CA-B257-4C38-BF30-59F850DF1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91" y="1600200"/>
            <a:ext cx="4300521" cy="1371600"/>
          </a:xfrm>
        </p:spPr>
        <p:txBody>
          <a:bodyPr/>
          <a:lstStyle/>
          <a:p>
            <a:r>
              <a:rPr lang="en-US" dirty="0"/>
              <a:t>Join us online, at the mailing list, in our repositories, open teleconferences, and more:</a:t>
            </a:r>
          </a:p>
          <a:p>
            <a:r>
              <a:rPr lang="en-US" dirty="0">
                <a:hlinkClick r:id="rId2"/>
              </a:rPr>
              <a:t>https://github.com/sg16-unicode/sg16</a:t>
            </a:r>
            <a:endParaRPr lang="en-US" dirty="0"/>
          </a:p>
        </p:txBody>
      </p:sp>
      <p:pic>
        <p:nvPicPr>
          <p:cNvPr id="11" name="Content Placeholder 10" descr="A close up of a flower&#10;&#10;Description automatically generated">
            <a:extLst>
              <a:ext uri="{FF2B5EF4-FFF2-40B4-BE49-F238E27FC236}">
                <a16:creationId xmlns:a16="http://schemas.microsoft.com/office/drawing/2014/main" id="{920BDBA1-12FD-4A27-9CAE-EE949091F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2412" y="1371600"/>
            <a:ext cx="6172200" cy="41148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8ACB1-AACF-48A6-9112-886C2DA672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212" y="381000"/>
            <a:ext cx="2885629" cy="10668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AE9D0D-C0D2-4AC5-A8E9-EC02A0000815}"/>
              </a:ext>
            </a:extLst>
          </p:cNvPr>
          <p:cNvSpPr/>
          <p:nvPr/>
        </p:nvSpPr>
        <p:spPr>
          <a:xfrm>
            <a:off x="41291" y="3817203"/>
            <a:ext cx="43973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Support my work:</a:t>
            </a:r>
          </a:p>
          <a:p>
            <a:r>
              <a:rPr lang="en-US" sz="1600" dirty="0">
                <a:hlinkClick r:id="rId5"/>
              </a:rPr>
              <a:t>https://github.com/users/ThePhD/sponsorship</a:t>
            </a:r>
            <a:br>
              <a:rPr lang="en-US" sz="1600" dirty="0"/>
            </a:br>
            <a:r>
              <a:rPr lang="en-US" sz="1600" dirty="0">
                <a:hlinkClick r:id="rId6"/>
              </a:rPr>
              <a:t>https://thephd.github.io/support/</a:t>
            </a:r>
            <a:endParaRPr lang="en-US" sz="1600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5087A0DF-83F3-45CB-90D4-C4E9E30A25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212" y="4724400"/>
            <a:ext cx="2133600" cy="18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9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54F489A-7197-4CDF-B0E5-767128A71C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8600" y="-1695342"/>
            <a:ext cx="12870402" cy="1043052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2D2455-51E3-498E-B3E0-42337A33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 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426A4-E4FD-40BF-963E-71C198F03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makes encoding hard?</a:t>
            </a:r>
          </a:p>
        </p:txBody>
      </p:sp>
    </p:spTree>
    <p:extLst>
      <p:ext uri="{BB962C8B-B14F-4D97-AF65-F5344CB8AC3E}">
        <p14:creationId xmlns:p14="http://schemas.microsoft.com/office/powerpoint/2010/main" val="80163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E9BC7-8CB5-48E9-9468-CCE2A37D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Pain: Various Flavors of Incompatibility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3BFF-CF67-4335-9605-37E6D5B99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 time: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“20 Å“</a:t>
            </a:r>
          </a:p>
          <a:p>
            <a:pPr lvl="1"/>
            <a:r>
              <a:rPr lang="en-US" dirty="0"/>
              <a:t>such literals may not compile cleanly on all platforms;</a:t>
            </a:r>
          </a:p>
          <a:p>
            <a:pPr lvl="1"/>
            <a:r>
              <a:rPr lang="en-US" dirty="0"/>
              <a:t>or, it compiles with only warnings and then mangles the data</a:t>
            </a:r>
          </a:p>
          <a:p>
            <a:pPr lvl="1"/>
            <a:endParaRPr lang="en-US" dirty="0"/>
          </a:p>
          <a:p>
            <a:r>
              <a:rPr lang="en-US" dirty="0"/>
              <a:t>Difficult to write programs which handle text portably at runtime</a:t>
            </a:r>
          </a:p>
          <a:p>
            <a:pPr lvl="1"/>
            <a:r>
              <a:rPr lang="en-US" dirty="0"/>
              <a:t>Locale-sensitivity creates enormous issues</a:t>
            </a:r>
          </a:p>
          <a:p>
            <a:pPr lvl="2"/>
            <a:r>
              <a:rPr lang="en-US" dirty="0"/>
              <a:t>Text written and serialized by iostreams in Czech republic does not read properly in Japan, or in the U.S., or…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76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433DE-28C1-4F2E-ADC9-3CD1F9354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Fix: Change default C locale to be UTF8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6F746-07C8-4682-9CA3-8DD939520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“default”?</a:t>
            </a:r>
          </a:p>
          <a:p>
            <a:pPr lvl="1"/>
            <a:r>
              <a:rPr lang="en-US" dirty="0"/>
              <a:t>Yes – mandating is too strong</a:t>
            </a:r>
          </a:p>
          <a:p>
            <a:pPr lvl="1"/>
            <a:r>
              <a:rPr lang="en-US" dirty="0"/>
              <a:t>But, changing the default (with a way out) is more palatable</a:t>
            </a:r>
          </a:p>
          <a:p>
            <a:pPr lvl="1"/>
            <a:r>
              <a:rPr lang="en-US" dirty="0"/>
              <a:t>Encouragement from Axel </a:t>
            </a:r>
            <a:r>
              <a:rPr lang="en-US" dirty="0" err="1"/>
              <a:t>Andrejs</a:t>
            </a:r>
            <a:r>
              <a:rPr lang="en-US" dirty="0"/>
              <a:t>, Microsoft lead</a:t>
            </a:r>
          </a:p>
          <a:p>
            <a:pPr lvl="1"/>
            <a:r>
              <a:rPr lang="en-US" dirty="0"/>
              <a:t>Linux is already UTF8-by-default</a:t>
            </a:r>
          </a:p>
          <a:p>
            <a:pPr lvl="1"/>
            <a:endParaRPr lang="en-US" dirty="0"/>
          </a:p>
          <a:p>
            <a:r>
              <a:rPr lang="en-US" dirty="0"/>
              <a:t>Vastly improves sharing of default character handling of C programs</a:t>
            </a:r>
          </a:p>
          <a:p>
            <a:endParaRPr lang="en-US" dirty="0"/>
          </a:p>
          <a:p>
            <a:r>
              <a:rPr lang="en-US" dirty="0"/>
              <a:t>Do not expect overnight</a:t>
            </a:r>
          </a:p>
          <a:p>
            <a:pPr lvl="1"/>
            <a:r>
              <a:rPr lang="en-US" dirty="0"/>
              <a:t>6+ year process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D29D54-0D57-4E47-BA2C-227D48B65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7362" y="4455951"/>
            <a:ext cx="4972050" cy="224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5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C6FA64-3950-4748-B2AC-8C8540C03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☣️ Pain: Poisoned Input ☣️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9FE561-FD5E-44C1-8C67-74402FB9B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end up with text nobody anticipated and encodings nobody knows</a:t>
            </a:r>
          </a:p>
          <a:p>
            <a:pPr lvl="1"/>
            <a:r>
              <a:rPr lang="en-US" dirty="0"/>
              <a:t>Encoding information is usually out-of-band (or non-existent)</a:t>
            </a:r>
          </a:p>
          <a:p>
            <a:pPr lvl="1"/>
            <a:endParaRPr lang="en-US" dirty="0"/>
          </a:p>
          <a:p>
            <a:r>
              <a:rPr lang="en-US" dirty="0"/>
              <a:t>Internal state thrown into chaos and unpredictability</a:t>
            </a:r>
          </a:p>
          <a:p>
            <a:pPr lvl="1"/>
            <a:r>
              <a:rPr lang="en-US" dirty="0"/>
              <a:t>Symptom: ad-hoc checks sprinkled throughout the codebase</a:t>
            </a:r>
          </a:p>
          <a:p>
            <a:pPr lvl="1"/>
            <a:r>
              <a:rPr lang="en-US" dirty="0"/>
              <a:t>Symptom: mojibake floating through the system at random points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4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2FBA9-DA42-467A-A9C8-DF9C73D0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Pain: Permeable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3DD8F-6F18-4E0E-B493-B32424A94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Library/application author is internally consistent and aware of encoding</a:t>
            </a:r>
          </a:p>
          <a:p>
            <a:pPr lvl="1"/>
            <a:r>
              <a:rPr lang="en-US" dirty="0"/>
              <a:t>Still, receive text and did not know how to convert it properly</a:t>
            </a:r>
          </a:p>
          <a:p>
            <a:pPr lvl="1"/>
            <a:r>
              <a:rPr lang="en-US" dirty="0"/>
              <a:t>Ends up as mojibake, but is easier to find problems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416BF00-6690-49F6-8EEF-6E19A9715F8C}"/>
              </a:ext>
            </a:extLst>
          </p:cNvPr>
          <p:cNvSpPr/>
          <p:nvPr/>
        </p:nvSpPr>
        <p:spPr>
          <a:xfrm>
            <a:off x="4722018" y="3551237"/>
            <a:ext cx="2744788" cy="2744788"/>
          </a:xfrm>
          <a:prstGeom prst="ellipse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[consistent utf-8]</a:t>
            </a:r>
            <a:b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b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[mostly]</a:t>
            </a:r>
          </a:p>
        </p:txBody>
      </p:sp>
    </p:spTree>
    <p:extLst>
      <p:ext uri="{BB962C8B-B14F-4D97-AF65-F5344CB8AC3E}">
        <p14:creationId xmlns:p14="http://schemas.microsoft.com/office/powerpoint/2010/main" val="129817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E04C4-0EB6-446D-A292-B60D4EE0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Pain: Conversion Routines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D19015-287B-40EC-A8AF-19F6E8AB3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 has insufficient to/from encoding schemes and is not extensible</a:t>
            </a:r>
          </a:p>
          <a:p>
            <a:pPr lvl="1"/>
            <a:r>
              <a:rPr lang="en-US" dirty="0"/>
              <a:t>Unicode support is limited to one-by-one code point conversion functions</a:t>
            </a:r>
          </a:p>
          <a:p>
            <a:pPr lvl="1"/>
            <a:r>
              <a:rPr lang="en-US" dirty="0"/>
              <a:t>Neither performant, nor helpful</a:t>
            </a:r>
          </a:p>
          <a:p>
            <a:pPr lvl="1"/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dirty="0">
                <a:ea typeface="Fira Code" panose="020B0509050000020004" pitchFamily="49" charset="0"/>
              </a:rPr>
              <a:t>What is the encoding of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dirty="0"/>
              <a:t> and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r>
              <a:rPr lang="en-US" dirty="0"/>
              <a:t> 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You don’t know, and it’s very hard to tell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Entirely platform specific, sometimes even architecture dependent</a:t>
            </a:r>
          </a:p>
        </p:txBody>
      </p:sp>
    </p:spTree>
    <p:extLst>
      <p:ext uri="{BB962C8B-B14F-4D97-AF65-F5344CB8AC3E}">
        <p14:creationId xmlns:p14="http://schemas.microsoft.com/office/powerpoint/2010/main" val="31802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2B91B-053F-495F-98B7-5F842CB0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Fix: More C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193DA-3EEF-461D-A3D1-F774374BF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Add:</a:t>
            </a:r>
          </a:p>
          <a:p>
            <a:pPr lvl="1"/>
            <a:r>
              <a:rPr lang="en-US" dirty="0"/>
              <a:t>String versions of slow, one-off character converting functions:</a:t>
            </a:r>
          </a:p>
          <a:p>
            <a:pPr lvl="2"/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c[8,16,32]s[r]tombs</a:t>
            </a:r>
            <a:r>
              <a:rPr lang="en-US" dirty="0"/>
              <a:t>,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mbs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[r]toc[8,16,32]s</a:t>
            </a:r>
          </a:p>
          <a:p>
            <a:pPr lvl="2"/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And only these</a:t>
            </a:r>
          </a:p>
          <a:p>
            <a:pPr lvl="2"/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dirty="0">
                <a:ea typeface="Fira Code" panose="020B0509050000020004" pitchFamily="49" charset="0"/>
              </a:rPr>
              <a:t>Tractable: full gamut is close to 40+ extra functions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7A308D-059F-4AED-BABF-54500FA5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8212" y="4267200"/>
            <a:ext cx="5695950" cy="2181225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4E91206-F604-4F38-8619-0FE590A28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6150" y="1219200"/>
            <a:ext cx="3512977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0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atercolor_16x9">
  <a:themeElements>
    <a:clrScheme name="Custom 2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161D79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0001016.potx" id="{8AD53B0B-FC02-4342-9C97-FCB4E3E31C20}" vid="{17FAF719-7E74-4133-9EF7-340AA294087B}"/>
    </a:ext>
  </a:extLst>
</a:theme>
</file>

<file path=ppt/theme/theme2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Watercolor presentation (widescreen)</Template>
  <TotalTime>841</TotalTime>
  <Words>1223</Words>
  <Application>Microsoft Office PowerPoint</Application>
  <PresentationFormat>Custom</PresentationFormat>
  <Paragraphs>191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Fira Code</vt:lpstr>
      <vt:lpstr>Palatino Linotype</vt:lpstr>
      <vt:lpstr>Wingdings</vt:lpstr>
      <vt:lpstr>Watercolor_16x9</vt:lpstr>
      <vt:lpstr>Catching ⬆️</vt:lpstr>
      <vt:lpstr>In the Year 2019…</vt:lpstr>
      <vt:lpstr>Pain Points</vt:lpstr>
      <vt:lpstr>Pain: Various Flavors of Incompatibility</vt:lpstr>
      <vt:lpstr>Fix: Change default C locale to be UTF8</vt:lpstr>
      <vt:lpstr>☣️ Pain: Poisoned Input ☣️</vt:lpstr>
      <vt:lpstr>Pain: Permeable Boundaries</vt:lpstr>
      <vt:lpstr>Pain: Conversion Routines</vt:lpstr>
      <vt:lpstr>Fix: More C functions</vt:lpstr>
      <vt:lpstr>“At least C++ will—”</vt:lpstr>
      <vt:lpstr>No Hotfix for &lt;iostream&gt;</vt:lpstr>
      <vt:lpstr>P1629 Standard Text Encoding</vt:lpstr>
      <vt:lpstr>The Goal 🥅</vt:lpstr>
      <vt:lpstr>Keep this dream in mind…</vt:lpstr>
      <vt:lpstr>Digging Deep</vt:lpstr>
      <vt:lpstr>Foundation: encoding objects</vt:lpstr>
      <vt:lpstr>An example encoding object</vt:lpstr>
      <vt:lpstr>3-speed approach</vt:lpstr>
      <vt:lpstr>Slowest Path</vt:lpstr>
      <vt:lpstr>Slowest Path: Explicit Encode, Explicit Decode</vt:lpstr>
      <vt:lpstr>Slowest Path: lazy transcode_view 🐢</vt:lpstr>
      <vt:lpstr>Faster Path</vt:lpstr>
      <vt:lpstr>Faster Path: transcoding view/iterators 🐇🏃‍♀️</vt:lpstr>
      <vt:lpstr>Fastest Path</vt:lpstr>
      <vt:lpstr>Fastest Path: eager function 🏎️</vt:lpstr>
      <vt:lpstr>Customization</vt:lpstr>
      <vt:lpstr>Implementation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⬆️</dc:title>
  <dc:creator>Derpstorm</dc:creator>
  <cp:lastModifiedBy>Derpstorm</cp:lastModifiedBy>
  <cp:revision>71</cp:revision>
  <dcterms:created xsi:type="dcterms:W3CDTF">2019-05-20T22:32:28Z</dcterms:created>
  <dcterms:modified xsi:type="dcterms:W3CDTF">2019-07-16T22:15:29Z</dcterms:modified>
</cp:coreProperties>
</file>